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1581" r:id="rId2"/>
    <p:sldId id="8668" r:id="rId3"/>
    <p:sldId id="8669" r:id="rId4"/>
    <p:sldId id="270" r:id="rId5"/>
    <p:sldId id="300" r:id="rId6"/>
    <p:sldId id="265" r:id="rId7"/>
    <p:sldId id="8673" r:id="rId8"/>
    <p:sldId id="1122" r:id="rId9"/>
    <p:sldId id="8674" r:id="rId10"/>
    <p:sldId id="901" r:id="rId11"/>
    <p:sldId id="268" r:id="rId12"/>
    <p:sldId id="902" r:id="rId13"/>
    <p:sldId id="272" r:id="rId14"/>
    <p:sldId id="898" r:id="rId15"/>
    <p:sldId id="3336" r:id="rId16"/>
    <p:sldId id="8665" r:id="rId17"/>
    <p:sldId id="281" r:id="rId18"/>
    <p:sldId id="313" r:id="rId19"/>
    <p:sldId id="8666" r:id="rId20"/>
    <p:sldId id="867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C81"/>
    <a:srgbClr val="C6EBE1"/>
    <a:srgbClr val="E6E6E6"/>
    <a:srgbClr val="2A7864"/>
    <a:srgbClr val="297561"/>
    <a:srgbClr val="E50011"/>
    <a:srgbClr val="F07173"/>
    <a:srgbClr val="0E1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025" autoAdjust="0"/>
    <p:restoredTop sz="94601" autoAdjust="0"/>
  </p:normalViewPr>
  <p:slideViewPr>
    <p:cSldViewPr>
      <p:cViewPr>
        <p:scale>
          <a:sx n="87" d="100"/>
          <a:sy n="87" d="100"/>
        </p:scale>
        <p:origin x="-110" y="-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7" d="100"/>
        <a:sy n="12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9B70A-EFA5-4FC5-94BB-DDE4CD4EBB21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48BAE-FA24-44C3-8F0B-8FBBA8B563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672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C4EFA-CF1E-4389-BC7B-960CF582A37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C935E-AA0D-4BE4-8C9D-47998D0EE17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4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B1B66-F3EE-4F0D-95E9-FE23E9477CC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10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D9D04-18AE-45C0-A7F3-FC3672AEEFB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842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A43C6-2976-4B26-94A9-940FB778DF6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C4EFA-CF1E-4389-BC7B-960CF582A373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324EA-D88B-4DB6-A454-EECCD39A6DB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786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43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583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2622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9000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2AD008C-834C-4DEA-835E-E9A877A35B55}"/>
              </a:ext>
            </a:extLst>
          </p:cNvPr>
          <p:cNvSpPr/>
          <p:nvPr userDrawn="1"/>
        </p:nvSpPr>
        <p:spPr>
          <a:xfrm>
            <a:off x="-1" y="-45156"/>
            <a:ext cx="12203289" cy="690315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6000">
                <a:srgbClr val="C6EBE1"/>
              </a:gs>
              <a:gs pos="100000">
                <a:srgbClr val="8AD6C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5C630A1-71BF-46EC-9DC1-3E9FD27098DA}"/>
              </a:ext>
            </a:extLst>
          </p:cNvPr>
          <p:cNvSpPr/>
          <p:nvPr userDrawn="1"/>
        </p:nvSpPr>
        <p:spPr>
          <a:xfrm>
            <a:off x="345989" y="345990"/>
            <a:ext cx="11479427" cy="6179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  <p:sldLayoutId id="2147483661" r:id="rId4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1ABEEB2-F512-42E2-B62F-CEF105CA6BCE}"/>
              </a:ext>
            </a:extLst>
          </p:cNvPr>
          <p:cNvSpPr/>
          <p:nvPr/>
        </p:nvSpPr>
        <p:spPr>
          <a:xfrm>
            <a:off x="-1" y="-45156"/>
            <a:ext cx="12203289" cy="690315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6000">
                <a:srgbClr val="C6EBE1"/>
              </a:gs>
              <a:gs pos="100000">
                <a:srgbClr val="8AD6C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701CEB6-2AD3-4B65-B862-93E62F7204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" y="1430434"/>
            <a:ext cx="12214576" cy="67273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D19EB1A-8427-4539-B6ED-2470B7EE87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7603"/>
            <a:ext cx="12192000" cy="53910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B33555F-497A-4A67-AB94-7B7BCC39272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r="10191"/>
          <a:stretch/>
        </p:blipFill>
        <p:spPr>
          <a:xfrm>
            <a:off x="9450" y="3512905"/>
            <a:ext cx="12299976" cy="35966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1835937-CD59-47D5-A886-16D57EC8ACC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r="17949" b="75298"/>
          <a:stretch/>
        </p:blipFill>
        <p:spPr>
          <a:xfrm>
            <a:off x="7614116" y="175821"/>
            <a:ext cx="4170475" cy="181102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9B8FFD5-47F9-4540-AF82-87E16A0A49B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08" y="4022491"/>
            <a:ext cx="3713351" cy="2675349"/>
          </a:xfrm>
          <a:prstGeom prst="rect">
            <a:avLst/>
          </a:prstGeom>
        </p:spPr>
      </p:pic>
      <p:sp>
        <p:nvSpPr>
          <p:cNvPr id="14" name="TextBox 364">
            <a:extLst>
              <a:ext uri="{FF2B5EF4-FFF2-40B4-BE49-F238E27FC236}">
                <a16:creationId xmlns:a16="http://schemas.microsoft.com/office/drawing/2014/main" xmlns="" id="{3C36E16E-7A41-4214-848E-5D37B522EB41}"/>
              </a:ext>
            </a:extLst>
          </p:cNvPr>
          <p:cNvSpPr txBox="1"/>
          <p:nvPr/>
        </p:nvSpPr>
        <p:spPr>
          <a:xfrm>
            <a:off x="2761550" y="1426078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心</a:t>
            </a:r>
          </a:p>
        </p:txBody>
      </p:sp>
      <p:sp>
        <p:nvSpPr>
          <p:cNvPr id="15" name="TextBox 364">
            <a:extLst>
              <a:ext uri="{FF2B5EF4-FFF2-40B4-BE49-F238E27FC236}">
                <a16:creationId xmlns:a16="http://schemas.microsoft.com/office/drawing/2014/main" xmlns="" id="{08E2F807-57EA-4E0C-8668-718782C43E34}"/>
              </a:ext>
            </a:extLst>
          </p:cNvPr>
          <p:cNvSpPr txBox="1"/>
          <p:nvPr/>
        </p:nvSpPr>
        <p:spPr>
          <a:xfrm>
            <a:off x="4460521" y="1426078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肺</a:t>
            </a:r>
          </a:p>
        </p:txBody>
      </p:sp>
      <p:sp>
        <p:nvSpPr>
          <p:cNvPr id="16" name="TextBox 364">
            <a:extLst>
              <a:ext uri="{FF2B5EF4-FFF2-40B4-BE49-F238E27FC236}">
                <a16:creationId xmlns:a16="http://schemas.microsoft.com/office/drawing/2014/main" xmlns="" id="{030084FD-8E9F-4E8C-9AA6-29EEB19B31DB}"/>
              </a:ext>
            </a:extLst>
          </p:cNvPr>
          <p:cNvSpPr txBox="1"/>
          <p:nvPr/>
        </p:nvSpPr>
        <p:spPr>
          <a:xfrm>
            <a:off x="6142513" y="1426078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复</a:t>
            </a:r>
          </a:p>
        </p:txBody>
      </p:sp>
      <p:sp>
        <p:nvSpPr>
          <p:cNvPr id="17" name="TextBox 364">
            <a:extLst>
              <a:ext uri="{FF2B5EF4-FFF2-40B4-BE49-F238E27FC236}">
                <a16:creationId xmlns:a16="http://schemas.microsoft.com/office/drawing/2014/main" xmlns="" id="{9F4DEA27-7AAA-49C0-A17D-61511BFC2088}"/>
              </a:ext>
            </a:extLst>
          </p:cNvPr>
          <p:cNvSpPr txBox="1"/>
          <p:nvPr/>
        </p:nvSpPr>
        <p:spPr>
          <a:xfrm>
            <a:off x="7780509" y="1426078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苏</a:t>
            </a:r>
          </a:p>
        </p:txBody>
      </p:sp>
      <p:sp>
        <p:nvSpPr>
          <p:cNvPr id="18" name="TextBox 1575">
            <a:extLst>
              <a:ext uri="{FF2B5EF4-FFF2-40B4-BE49-F238E27FC236}">
                <a16:creationId xmlns:a16="http://schemas.microsoft.com/office/drawing/2014/main" xmlns="" id="{11D74822-4831-4C45-ACD3-1A47BAFC3B19}"/>
              </a:ext>
            </a:extLst>
          </p:cNvPr>
          <p:cNvSpPr txBox="1"/>
          <p:nvPr/>
        </p:nvSpPr>
        <p:spPr>
          <a:xfrm>
            <a:off x="4201772" y="1114595"/>
            <a:ext cx="3889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>
              <a:defRPr/>
            </a:pPr>
            <a:r>
              <a:rPr lang="en-US" sz="2000" dirty="0">
                <a:solidFill>
                  <a:srgbClr val="3EB495"/>
                </a:solidFill>
                <a:cs typeface="+mn-ea"/>
                <a:sym typeface="+mn-lt"/>
              </a:rPr>
              <a:t>LANDINGSLIDE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1DB15EC-8F29-49BB-9970-ED8F6F5B0AE7}"/>
              </a:ext>
            </a:extLst>
          </p:cNvPr>
          <p:cNvSpPr/>
          <p:nvPr/>
        </p:nvSpPr>
        <p:spPr>
          <a:xfrm>
            <a:off x="3719736" y="3920081"/>
            <a:ext cx="3820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pc="4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徐州市矿大实验学校 </a:t>
            </a:r>
            <a:r>
              <a:rPr lang="zh-CN" altLang="en-US" spc="4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阚海力</a:t>
            </a:r>
            <a:endParaRPr lang="en-US" altLang="zh-CN" spc="45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 defTabSz="685800"/>
            <a:r>
              <a:rPr lang="zh-CN" altLang="en-US" spc="4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指导老师：郭丽国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64C5DB7A-FD22-4D61-8194-5B2BFA870A4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980" y="4311386"/>
            <a:ext cx="2474331" cy="247433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1A2E5791-E8ED-47F6-99D4-B9CD212809A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1" y="175821"/>
            <a:ext cx="729346" cy="73041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931046D-0196-4E51-9B73-F6D014CF8635}"/>
              </a:ext>
            </a:extLst>
          </p:cNvPr>
          <p:cNvSpPr txBox="1"/>
          <p:nvPr/>
        </p:nvSpPr>
        <p:spPr>
          <a:xfrm>
            <a:off x="885287" y="368006"/>
            <a:ext cx="1078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97561"/>
                </a:solidFill>
                <a:cs typeface="+mn-ea"/>
                <a:sym typeface="+mn-lt"/>
              </a:rPr>
              <a:t>LOGO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pic>
        <p:nvPicPr>
          <p:cNvPr id="2" name="憧憬向往宣传片背景配乐">
            <a:hlinkClick r:id="" action="ppaction://media"/>
            <a:extLst>
              <a:ext uri="{FF2B5EF4-FFF2-40B4-BE49-F238E27FC236}">
                <a16:creationId xmlns:a16="http://schemas.microsoft.com/office/drawing/2014/main" xmlns="" id="{1A8C7921-73C3-4908-B4E4-8AA52745104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39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01560" y="-751076"/>
            <a:ext cx="487363" cy="487363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4FAC4BD-1689-46EF-A473-96811BD61F3F}"/>
              </a:ext>
            </a:extLst>
          </p:cNvPr>
          <p:cNvSpPr/>
          <p:nvPr/>
        </p:nvSpPr>
        <p:spPr>
          <a:xfrm>
            <a:off x="3030720" y="3217091"/>
            <a:ext cx="5945599" cy="390350"/>
          </a:xfrm>
          <a:prstGeom prst="roundRect">
            <a:avLst/>
          </a:prstGeom>
          <a:solidFill>
            <a:srgbClr val="369C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000" dirty="0"/>
              <a:t>心肺复苏是心脏骤停抢救的关键</a:t>
            </a:r>
          </a:p>
        </p:txBody>
      </p:sp>
    </p:spTree>
    <p:extLst>
      <p:ext uri="{BB962C8B-B14F-4D97-AF65-F5344CB8AC3E}">
        <p14:creationId xmlns:p14="http://schemas.microsoft.com/office/powerpoint/2010/main" val="113055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250"/>
                            </p:stCondLst>
                            <p:childTnLst>
                              <p:par>
                                <p:cTn id="6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75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6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AD7C09B0-E2E2-46CB-B601-2547EFC2B1F5}"/>
              </a:ext>
            </a:extLst>
          </p:cNvPr>
          <p:cNvSpPr/>
          <p:nvPr/>
        </p:nvSpPr>
        <p:spPr>
          <a:xfrm>
            <a:off x="2014121" y="2343827"/>
            <a:ext cx="2736304" cy="462297"/>
          </a:xfrm>
          <a:prstGeom prst="roundRect">
            <a:avLst/>
          </a:prstGeom>
          <a:solidFill>
            <a:srgbClr val="297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12B9ACDF-C213-40F4-8CB7-8E933E62E900}"/>
              </a:ext>
            </a:extLst>
          </p:cNvPr>
          <p:cNvSpPr/>
          <p:nvPr/>
        </p:nvSpPr>
        <p:spPr>
          <a:xfrm>
            <a:off x="1438057" y="3350373"/>
            <a:ext cx="2736304" cy="462297"/>
          </a:xfrm>
          <a:prstGeom prst="roundRect">
            <a:avLst/>
          </a:prstGeom>
          <a:solidFill>
            <a:srgbClr val="297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xmlns="" id="{703E680E-55D6-4A6A-AC81-9C6D9364FFC9}"/>
              </a:ext>
            </a:extLst>
          </p:cNvPr>
          <p:cNvSpPr/>
          <p:nvPr/>
        </p:nvSpPr>
        <p:spPr>
          <a:xfrm>
            <a:off x="1942113" y="4372945"/>
            <a:ext cx="2736304" cy="462297"/>
          </a:xfrm>
          <a:prstGeom prst="roundRect">
            <a:avLst/>
          </a:prstGeom>
          <a:solidFill>
            <a:srgbClr val="297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xmlns="" id="{19276E2E-BA93-4224-9052-3CC4F9F2FE62}"/>
              </a:ext>
            </a:extLst>
          </p:cNvPr>
          <p:cNvSpPr/>
          <p:nvPr/>
        </p:nvSpPr>
        <p:spPr>
          <a:xfrm>
            <a:off x="7416469" y="2343827"/>
            <a:ext cx="2736304" cy="462297"/>
          </a:xfrm>
          <a:prstGeom prst="roundRect">
            <a:avLst/>
          </a:prstGeom>
          <a:solidFill>
            <a:srgbClr val="297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xmlns="" id="{FC7F75B2-60F6-487C-B733-43CA3910DF08}"/>
              </a:ext>
            </a:extLst>
          </p:cNvPr>
          <p:cNvSpPr/>
          <p:nvPr/>
        </p:nvSpPr>
        <p:spPr>
          <a:xfrm>
            <a:off x="8043947" y="3293716"/>
            <a:ext cx="2736304" cy="462297"/>
          </a:xfrm>
          <a:prstGeom prst="roundRect">
            <a:avLst/>
          </a:prstGeom>
          <a:solidFill>
            <a:srgbClr val="297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30662D00-4FC2-4316-B861-82BB9562A7B6}"/>
              </a:ext>
            </a:extLst>
          </p:cNvPr>
          <p:cNvSpPr/>
          <p:nvPr/>
        </p:nvSpPr>
        <p:spPr>
          <a:xfrm>
            <a:off x="7344461" y="4372945"/>
            <a:ext cx="2736304" cy="462297"/>
          </a:xfrm>
          <a:prstGeom prst="roundRect">
            <a:avLst/>
          </a:prstGeom>
          <a:solidFill>
            <a:srgbClr val="297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859679" y="2352895"/>
            <a:ext cx="3179501" cy="418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10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秒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意识丧失，突然倒地。</a:t>
            </a:r>
          </a:p>
        </p:txBody>
      </p:sp>
      <p:sp>
        <p:nvSpPr>
          <p:cNvPr id="73" name="矩形 72"/>
          <p:cNvSpPr/>
          <p:nvPr/>
        </p:nvSpPr>
        <p:spPr>
          <a:xfrm>
            <a:off x="2073585" y="4354517"/>
            <a:ext cx="2531429" cy="418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60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秒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自主呼吸逐渐停止。</a:t>
            </a:r>
          </a:p>
        </p:txBody>
      </p:sp>
      <p:sp>
        <p:nvSpPr>
          <p:cNvPr id="76" name="矩形 75"/>
          <p:cNvSpPr/>
          <p:nvPr/>
        </p:nvSpPr>
        <p:spPr>
          <a:xfrm>
            <a:off x="1790919" y="3366399"/>
            <a:ext cx="2081892" cy="418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30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秒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全身抽搐。</a:t>
            </a:r>
            <a:endParaRPr lang="en-US" altLang="zh-CN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69494EF3-E198-4AFF-890C-DF8BEECEA3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62" name="TextBox 76">
            <a:extLst>
              <a:ext uri="{FF2B5EF4-FFF2-40B4-BE49-F238E27FC236}">
                <a16:creationId xmlns:a16="http://schemas.microsoft.com/office/drawing/2014/main" xmlns="" id="{84C144FC-9C75-4053-8AC5-6E02994B2220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6BA0F32E-81AB-4E9E-8CC1-74CC7C7AEFF3}"/>
              </a:ext>
            </a:extLst>
          </p:cNvPr>
          <p:cNvSpPr/>
          <p:nvPr/>
        </p:nvSpPr>
        <p:spPr>
          <a:xfrm>
            <a:off x="4694160" y="2242954"/>
            <a:ext cx="2701715" cy="2592288"/>
          </a:xfrm>
          <a:prstGeom prst="ellipse">
            <a:avLst/>
          </a:prstGeom>
          <a:solidFill>
            <a:srgbClr val="297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7494019" y="2380229"/>
            <a:ext cx="2756898" cy="418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分钟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开始出现脑水肿。</a:t>
            </a:r>
          </a:p>
        </p:txBody>
      </p:sp>
      <p:sp>
        <p:nvSpPr>
          <p:cNvPr id="64" name="矩形 63"/>
          <p:cNvSpPr/>
          <p:nvPr/>
        </p:nvSpPr>
        <p:spPr>
          <a:xfrm>
            <a:off x="7987461" y="3286141"/>
            <a:ext cx="2849275" cy="418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6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分钟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开始出现脑细胞死亡。</a:t>
            </a:r>
            <a:endParaRPr lang="en-US" altLang="zh-CN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358456" y="4395233"/>
            <a:ext cx="2950580" cy="377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分钟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—“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脑死亡”“植物状态”。</a:t>
            </a:r>
            <a:endParaRPr lang="en-US" altLang="zh-CN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A49ACBF-44E9-45F4-BE82-DC4A3C189C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172" y="2202337"/>
            <a:ext cx="2673522" cy="26735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8" grpId="0" animBg="1"/>
      <p:bldP spid="63" grpId="0" animBg="1"/>
      <p:bldP spid="65" grpId="0" animBg="1"/>
      <p:bldP spid="66" grpId="0" animBg="1"/>
      <p:bldP spid="68" grpId="0" animBg="1"/>
      <p:bldP spid="70" grpId="0"/>
      <p:bldP spid="73" grpId="0"/>
      <p:bldP spid="76" grpId="0"/>
      <p:bldP spid="5" grpId="0" animBg="1"/>
      <p:bldP spid="61" grpId="0"/>
      <p:bldP spid="64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575720" y="620688"/>
            <a:ext cx="6698548" cy="5701218"/>
            <a:chOff x="2782888" y="1557338"/>
            <a:chExt cx="6102394" cy="5356786"/>
          </a:xfrm>
        </p:grpSpPr>
        <p:graphicFrame>
          <p:nvGraphicFramePr>
            <p:cNvPr id="46" name="Group 1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30670955"/>
                </p:ext>
              </p:extLst>
            </p:nvPr>
          </p:nvGraphicFramePr>
          <p:xfrm>
            <a:off x="2782888" y="2492375"/>
            <a:ext cx="6036508" cy="4421749"/>
          </p:xfrm>
          <a:graphic>
            <a:graphicData uri="http://schemas.openxmlformats.org/drawingml/2006/table">
              <a:tbl>
                <a:tblPr/>
                <a:tblGrid>
                  <a:gridCol w="6626225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</a:tblGrid>
                <a:tr h="518117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        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开始抢救时间        心肺复苏成功率</a:t>
                        </a:r>
                      </a:p>
                    </a:txBody>
                    <a:tcPr marT="45707" marB="45707" horzOverflow="overflow">
                      <a:lnL>
                        <a:noFill/>
                      </a:lnL>
                      <a:lnR>
                        <a:noFill/>
                      </a:lnR>
                      <a:lnT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074271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              </a:t>
                        </a:r>
                        <a:r>
                          <a:rPr kumimoji="0" lang="en-US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＜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 </a:t>
                        </a: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4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分                       </a:t>
                        </a: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60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％</a:t>
                        </a: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                </a:t>
                        </a: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4-6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分                       </a:t>
                        </a: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10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％</a:t>
                        </a: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               ＞</a:t>
                        </a: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6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分                         </a:t>
                        </a: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4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％</a:t>
                        </a: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              ＞</a:t>
                        </a: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10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分                    </a:t>
                        </a:r>
                        <a:r>
                          <a:rPr kumimoji="0" lang="en-US" altLang="zh-CN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0.09</a:t>
                        </a:r>
                        <a:r>
                          <a:rPr kumimoji="0" lang="zh-CN" altLang="en-US" sz="2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ea"/>
                            <a:sym typeface="+mn-lt"/>
                          </a:rPr>
                          <a:t>％</a:t>
                        </a:r>
                        <a:endPara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a:txBody>
                    <a:tcPr marT="45707" marB="45707" horzOverflow="overflow">
                      <a:lnL>
                        <a:noFill/>
                      </a:lnL>
                      <a:lnR>
                        <a:noFill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48" name="Rectangle 79"/>
            <p:cNvSpPr>
              <a:spLocks noChangeArrowheads="1"/>
            </p:cNvSpPr>
            <p:nvPr/>
          </p:nvSpPr>
          <p:spPr bwMode="auto">
            <a:xfrm>
              <a:off x="6653257" y="3451754"/>
              <a:ext cx="2232025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zh-CN" altLang="en-US" sz="28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黄金</a:t>
              </a:r>
              <a:r>
                <a:rPr lang="en-US" altLang="zh-CN" sz="28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r>
                <a:rPr lang="zh-CN" altLang="en-US" sz="28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分钟”</a:t>
              </a:r>
            </a:p>
          </p:txBody>
        </p:sp>
        <p:sp>
          <p:nvSpPr>
            <p:cNvPr id="49" name="Text Box 80"/>
            <p:cNvSpPr txBox="1">
              <a:spLocks noChangeArrowheads="1"/>
            </p:cNvSpPr>
            <p:nvPr/>
          </p:nvSpPr>
          <p:spPr bwMode="auto">
            <a:xfrm>
              <a:off x="3432175" y="1557338"/>
              <a:ext cx="4895850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b="1">
                  <a:latin typeface="+mn-lt"/>
                  <a:ea typeface="+mn-ea"/>
                  <a:cs typeface="+mn-ea"/>
                  <a:sym typeface="+mn-lt"/>
                </a:rPr>
                <a:t>时间与抢救成功率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7C2C646-7844-4897-9C10-07091F2BFD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14" name="TextBox 76">
            <a:extLst>
              <a:ext uri="{FF2B5EF4-FFF2-40B4-BE49-F238E27FC236}">
                <a16:creationId xmlns:a16="http://schemas.microsoft.com/office/drawing/2014/main" xmlns="" id="{B96556F6-44B5-437C-A7DC-9FDED17162E9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70298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7967801" y="2725194"/>
            <a:ext cx="2808719" cy="22649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是指对心跳、呼吸骤停的患者采取紧急抢救措施（人工呼吸、心脏按压、快速除颤等）使其循环、呼吸和大脑功能得以控制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部分恢复的急救技术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604546" y="2119999"/>
            <a:ext cx="2876973" cy="26343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2010年10月-美国心脏协会（AHA）公布最新心肺复苏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(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CPR）指南，重新安排了CPR传统的三个步骤, 从原来的 A-B-C改为C-A-B。生存链：由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年的四早生存链改为五个链环。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A6A317C-3F1D-4C4B-B9DA-BC483E0FCD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31" name="TextBox 76">
            <a:extLst>
              <a:ext uri="{FF2B5EF4-FFF2-40B4-BE49-F238E27FC236}">
                <a16:creationId xmlns:a16="http://schemas.microsoft.com/office/drawing/2014/main" xmlns="" id="{D98E608B-33D2-47D5-89BD-C20AD6F8D322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4BD3DF3-0984-49A3-9E33-C26342CF5B86}"/>
              </a:ext>
            </a:extLst>
          </p:cNvPr>
          <p:cNvGrpSpPr/>
          <p:nvPr/>
        </p:nvGrpSpPr>
        <p:grpSpPr>
          <a:xfrm>
            <a:off x="1225884" y="1548265"/>
            <a:ext cx="4229071" cy="3777781"/>
            <a:chOff x="1109353" y="2304340"/>
            <a:chExt cx="3333722" cy="29248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C60BCDF2-FA9F-48E2-9A44-5FE7F7774B8F}"/>
                </a:ext>
              </a:extLst>
            </p:cNvPr>
            <p:cNvSpPr/>
            <p:nvPr/>
          </p:nvSpPr>
          <p:spPr>
            <a:xfrm>
              <a:off x="1109353" y="2304340"/>
              <a:ext cx="2970423" cy="2924860"/>
            </a:xfrm>
            <a:prstGeom prst="ellipse">
              <a:avLst/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360638DE-73F1-45A3-851B-8297B6E2A207}"/>
                </a:ext>
              </a:extLst>
            </p:cNvPr>
            <p:cNvSpPr/>
            <p:nvPr/>
          </p:nvSpPr>
          <p:spPr>
            <a:xfrm>
              <a:off x="3526735" y="3323758"/>
              <a:ext cx="916340" cy="890086"/>
            </a:xfrm>
            <a:prstGeom prst="ellipse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613BA78-1498-4534-88D4-31FBB521C5F6}"/>
              </a:ext>
            </a:extLst>
          </p:cNvPr>
          <p:cNvGrpSpPr/>
          <p:nvPr/>
        </p:nvGrpSpPr>
        <p:grpSpPr>
          <a:xfrm>
            <a:off x="6702342" y="1614311"/>
            <a:ext cx="4473658" cy="3802047"/>
            <a:chOff x="8038620" y="2346738"/>
            <a:chExt cx="3628064" cy="293749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F5305D66-CBC7-499D-989F-78AD3B198930}"/>
                </a:ext>
              </a:extLst>
            </p:cNvPr>
            <p:cNvSpPr/>
            <p:nvPr/>
          </p:nvSpPr>
          <p:spPr>
            <a:xfrm>
              <a:off x="8547721" y="2346738"/>
              <a:ext cx="3118963" cy="2937490"/>
            </a:xfrm>
            <a:prstGeom prst="ellipse">
              <a:avLst/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A084B57E-9ABD-4475-8578-98A014B049B0}"/>
                </a:ext>
              </a:extLst>
            </p:cNvPr>
            <p:cNvSpPr/>
            <p:nvPr/>
          </p:nvSpPr>
          <p:spPr>
            <a:xfrm>
              <a:off x="8038620" y="3323758"/>
              <a:ext cx="916340" cy="890086"/>
            </a:xfrm>
            <a:prstGeom prst="ellipse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6F16330-30BC-4940-85AA-9E81C053AF87}"/>
              </a:ext>
            </a:extLst>
          </p:cNvPr>
          <p:cNvSpPr txBox="1"/>
          <p:nvPr/>
        </p:nvSpPr>
        <p:spPr>
          <a:xfrm>
            <a:off x="4533026" y="3237100"/>
            <a:ext cx="748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55%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6D26F62-EFEA-442C-95C7-EC601F0D834A}"/>
              </a:ext>
            </a:extLst>
          </p:cNvPr>
          <p:cNvSpPr txBox="1"/>
          <p:nvPr/>
        </p:nvSpPr>
        <p:spPr>
          <a:xfrm>
            <a:off x="6960610" y="3272908"/>
            <a:ext cx="748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15%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86F06A3-65C0-4D5B-8620-15096C5E6D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28" y="2715483"/>
            <a:ext cx="2233955" cy="2233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29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4"/>
          <p:cNvSpPr>
            <a:spLocks noChangeArrowheads="1"/>
          </p:cNvSpPr>
          <p:nvPr/>
        </p:nvSpPr>
        <p:spPr bwMode="auto">
          <a:xfrm>
            <a:off x="7620469" y="3910509"/>
            <a:ext cx="2546959" cy="38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54416" tIns="27208" rIns="54416" bIns="27208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完整的心脏骤停后处理。</a:t>
            </a:r>
          </a:p>
        </p:txBody>
      </p:sp>
      <p:sp>
        <p:nvSpPr>
          <p:cNvPr id="14" name="文本3"/>
          <p:cNvSpPr>
            <a:spLocks noChangeArrowheads="1"/>
          </p:cNvSpPr>
          <p:nvPr/>
        </p:nvSpPr>
        <p:spPr bwMode="auto">
          <a:xfrm>
            <a:off x="2245318" y="3919914"/>
            <a:ext cx="2856810" cy="38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54416" tIns="27208" rIns="54416" bIns="27208" anchor="ctr">
            <a:spAutoFit/>
          </a:bodyPr>
          <a:lstStyle/>
          <a:p>
            <a:pPr defTabSz="794048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有效的高级生命支持（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ALS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）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2"/>
          <p:cNvSpPr>
            <a:spLocks noChangeArrowheads="1"/>
          </p:cNvSpPr>
          <p:nvPr/>
        </p:nvSpPr>
        <p:spPr bwMode="auto">
          <a:xfrm>
            <a:off x="7594703" y="2152973"/>
            <a:ext cx="2958525" cy="38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54416" tIns="27208" rIns="54416" bIns="27208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早期除颤：如有指征应快速除颤；</a:t>
            </a:r>
          </a:p>
        </p:txBody>
      </p:sp>
      <p:sp>
        <p:nvSpPr>
          <p:cNvPr id="16" name="文本1"/>
          <p:cNvSpPr>
            <a:spLocks noChangeArrowheads="1"/>
          </p:cNvSpPr>
          <p:nvPr/>
        </p:nvSpPr>
        <p:spPr bwMode="auto">
          <a:xfrm>
            <a:off x="2329274" y="2180808"/>
            <a:ext cx="1667894" cy="38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54416" tIns="27208" rIns="54416" bIns="27208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794048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早期识别与呼叫；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04BFFF8C-8975-4330-8177-2FA0F10372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36" name="TextBox 76">
            <a:extLst>
              <a:ext uri="{FF2B5EF4-FFF2-40B4-BE49-F238E27FC236}">
                <a16:creationId xmlns:a16="http://schemas.microsoft.com/office/drawing/2014/main" xmlns="" id="{5D948536-7A43-4EA5-876F-F4BB17074E40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1CE46BF-C026-4C10-AEC9-DF696410EED3}"/>
              </a:ext>
            </a:extLst>
          </p:cNvPr>
          <p:cNvGrpSpPr/>
          <p:nvPr/>
        </p:nvGrpSpPr>
        <p:grpSpPr>
          <a:xfrm>
            <a:off x="1390386" y="1916831"/>
            <a:ext cx="4201558" cy="936105"/>
            <a:chOff x="1390386" y="1916831"/>
            <a:chExt cx="4201558" cy="936105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9C299E3D-9DD7-4124-AE92-A3CF3AE6A13C}"/>
                </a:ext>
              </a:extLst>
            </p:cNvPr>
            <p:cNvSpPr/>
            <p:nvPr/>
          </p:nvSpPr>
          <p:spPr>
            <a:xfrm>
              <a:off x="1847528" y="1916831"/>
              <a:ext cx="3744416" cy="936105"/>
            </a:xfrm>
            <a:prstGeom prst="roundRect">
              <a:avLst/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338D9840-523A-4E9D-BA5A-457A51DCFD89}"/>
                </a:ext>
              </a:extLst>
            </p:cNvPr>
            <p:cNvSpPr/>
            <p:nvPr/>
          </p:nvSpPr>
          <p:spPr>
            <a:xfrm>
              <a:off x="1390386" y="2073767"/>
              <a:ext cx="720080" cy="648072"/>
            </a:xfrm>
            <a:prstGeom prst="roundRect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01</a:t>
              </a:r>
              <a:endParaRPr lang="zh-CN" altLang="en-US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3127FC5E-C5D2-4B0E-9FD2-FC843F390AFE}"/>
              </a:ext>
            </a:extLst>
          </p:cNvPr>
          <p:cNvGrpSpPr/>
          <p:nvPr/>
        </p:nvGrpSpPr>
        <p:grpSpPr>
          <a:xfrm>
            <a:off x="1392181" y="3660357"/>
            <a:ext cx="4201558" cy="936105"/>
            <a:chOff x="1390386" y="1916831"/>
            <a:chExt cx="4201558" cy="936105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B3CF5422-FFD5-43E7-B5C5-7CCCE9EAD9D4}"/>
                </a:ext>
              </a:extLst>
            </p:cNvPr>
            <p:cNvSpPr/>
            <p:nvPr/>
          </p:nvSpPr>
          <p:spPr>
            <a:xfrm>
              <a:off x="1847528" y="1916831"/>
              <a:ext cx="3744416" cy="936105"/>
            </a:xfrm>
            <a:prstGeom prst="roundRect">
              <a:avLst/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6154BE36-42DA-49DD-AC92-3A47541BA774}"/>
                </a:ext>
              </a:extLst>
            </p:cNvPr>
            <p:cNvSpPr/>
            <p:nvPr/>
          </p:nvSpPr>
          <p:spPr>
            <a:xfrm>
              <a:off x="1390386" y="2073767"/>
              <a:ext cx="720080" cy="648072"/>
            </a:xfrm>
            <a:prstGeom prst="roundRect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D08A3B25-2A39-48D3-8383-81557898BC02}"/>
              </a:ext>
            </a:extLst>
          </p:cNvPr>
          <p:cNvGrpSpPr/>
          <p:nvPr/>
        </p:nvGrpSpPr>
        <p:grpSpPr>
          <a:xfrm>
            <a:off x="6623131" y="1916831"/>
            <a:ext cx="4201558" cy="936105"/>
            <a:chOff x="1390386" y="1916831"/>
            <a:chExt cx="4201558" cy="936105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A8807D92-F107-4672-BADB-9D9CCBF9C570}"/>
                </a:ext>
              </a:extLst>
            </p:cNvPr>
            <p:cNvSpPr/>
            <p:nvPr/>
          </p:nvSpPr>
          <p:spPr>
            <a:xfrm>
              <a:off x="1847528" y="1916831"/>
              <a:ext cx="3744416" cy="936105"/>
            </a:xfrm>
            <a:prstGeom prst="roundRect">
              <a:avLst/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3B93B9A4-0034-4AB4-94E8-C0F5157C46A0}"/>
                </a:ext>
              </a:extLst>
            </p:cNvPr>
            <p:cNvSpPr/>
            <p:nvPr/>
          </p:nvSpPr>
          <p:spPr>
            <a:xfrm>
              <a:off x="1390386" y="2073767"/>
              <a:ext cx="720080" cy="648072"/>
            </a:xfrm>
            <a:prstGeom prst="roundRect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3343D03-9896-4F5A-BD5A-4EC05659B434}"/>
              </a:ext>
            </a:extLst>
          </p:cNvPr>
          <p:cNvGrpSpPr/>
          <p:nvPr/>
        </p:nvGrpSpPr>
        <p:grpSpPr>
          <a:xfrm>
            <a:off x="6624926" y="3660357"/>
            <a:ext cx="4201558" cy="936105"/>
            <a:chOff x="1390386" y="1916831"/>
            <a:chExt cx="4201558" cy="93610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9C262D54-CDED-4D20-AD4A-A47965E15DB2}"/>
                </a:ext>
              </a:extLst>
            </p:cNvPr>
            <p:cNvSpPr/>
            <p:nvPr/>
          </p:nvSpPr>
          <p:spPr>
            <a:xfrm>
              <a:off x="1847528" y="1916831"/>
              <a:ext cx="3744416" cy="936105"/>
            </a:xfrm>
            <a:prstGeom prst="roundRect">
              <a:avLst/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121A5A27-3FA2-4E60-AFE1-08BA282F7A34}"/>
                </a:ext>
              </a:extLst>
            </p:cNvPr>
            <p:cNvSpPr/>
            <p:nvPr/>
          </p:nvSpPr>
          <p:spPr>
            <a:xfrm>
              <a:off x="1390386" y="2073767"/>
              <a:ext cx="720080" cy="648072"/>
            </a:xfrm>
            <a:prstGeom prst="roundRect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6" name="组合 475">
            <a:extLst>
              <a:ext uri="{FF2B5EF4-FFF2-40B4-BE49-F238E27FC236}">
                <a16:creationId xmlns:a16="http://schemas.microsoft.com/office/drawing/2014/main" xmlns="" id="{72DD76EE-1DD0-4FA9-8B40-1D75C569294C}"/>
              </a:ext>
            </a:extLst>
          </p:cNvPr>
          <p:cNvGrpSpPr/>
          <p:nvPr/>
        </p:nvGrpSpPr>
        <p:grpSpPr>
          <a:xfrm>
            <a:off x="8760296" y="3789040"/>
            <a:ext cx="2304256" cy="1340129"/>
            <a:chOff x="1199456" y="1844824"/>
            <a:chExt cx="2304256" cy="1340129"/>
          </a:xfrm>
        </p:grpSpPr>
        <p:sp>
          <p:nvSpPr>
            <p:cNvPr id="477" name="矩形: 圆角 476">
              <a:extLst>
                <a:ext uri="{FF2B5EF4-FFF2-40B4-BE49-F238E27FC236}">
                  <a16:creationId xmlns:a16="http://schemas.microsoft.com/office/drawing/2014/main" xmlns="" id="{9B7F7AB9-D4BB-4F1E-83BD-65FBFA61CC95}"/>
                </a:ext>
              </a:extLst>
            </p:cNvPr>
            <p:cNvSpPr/>
            <p:nvPr/>
          </p:nvSpPr>
          <p:spPr>
            <a:xfrm>
              <a:off x="1199456" y="2060848"/>
              <a:ext cx="2304256" cy="1124105"/>
            </a:xfrm>
            <a:prstGeom prst="roundRect">
              <a:avLst>
                <a:gd name="adj" fmla="val 9879"/>
              </a:avLst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矩形: 圆角 477">
              <a:extLst>
                <a:ext uri="{FF2B5EF4-FFF2-40B4-BE49-F238E27FC236}">
                  <a16:creationId xmlns:a16="http://schemas.microsoft.com/office/drawing/2014/main" xmlns="" id="{9859DA20-D2B2-4D97-9B95-52CB148BE416}"/>
                </a:ext>
              </a:extLst>
            </p:cNvPr>
            <p:cNvSpPr/>
            <p:nvPr/>
          </p:nvSpPr>
          <p:spPr>
            <a:xfrm>
              <a:off x="1470164" y="1844824"/>
              <a:ext cx="1745516" cy="461665"/>
            </a:xfrm>
            <a:prstGeom prst="roundRect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xmlns="" id="{C9A0A1D7-DC97-4521-BA7B-95309B0BE642}"/>
              </a:ext>
            </a:extLst>
          </p:cNvPr>
          <p:cNvGrpSpPr/>
          <p:nvPr/>
        </p:nvGrpSpPr>
        <p:grpSpPr>
          <a:xfrm>
            <a:off x="5045023" y="3758238"/>
            <a:ext cx="2304256" cy="1340129"/>
            <a:chOff x="1199456" y="1844824"/>
            <a:chExt cx="2304256" cy="1340129"/>
          </a:xfrm>
        </p:grpSpPr>
        <p:sp>
          <p:nvSpPr>
            <p:cNvPr id="480" name="矩形: 圆角 479">
              <a:extLst>
                <a:ext uri="{FF2B5EF4-FFF2-40B4-BE49-F238E27FC236}">
                  <a16:creationId xmlns:a16="http://schemas.microsoft.com/office/drawing/2014/main" xmlns="" id="{2A778C82-C460-4290-A038-4AB6416C24D8}"/>
                </a:ext>
              </a:extLst>
            </p:cNvPr>
            <p:cNvSpPr/>
            <p:nvPr/>
          </p:nvSpPr>
          <p:spPr>
            <a:xfrm>
              <a:off x="1199456" y="2060848"/>
              <a:ext cx="2304256" cy="1124105"/>
            </a:xfrm>
            <a:prstGeom prst="roundRect">
              <a:avLst>
                <a:gd name="adj" fmla="val 9879"/>
              </a:avLst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矩形: 圆角 480">
              <a:extLst>
                <a:ext uri="{FF2B5EF4-FFF2-40B4-BE49-F238E27FC236}">
                  <a16:creationId xmlns:a16="http://schemas.microsoft.com/office/drawing/2014/main" xmlns="" id="{C3D51D87-0B50-4EBB-AA8D-978533C79023}"/>
                </a:ext>
              </a:extLst>
            </p:cNvPr>
            <p:cNvSpPr/>
            <p:nvPr/>
          </p:nvSpPr>
          <p:spPr>
            <a:xfrm>
              <a:off x="1470164" y="1844824"/>
              <a:ext cx="1745516" cy="461665"/>
            </a:xfrm>
            <a:prstGeom prst="roundRect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E28E901-1E87-4AEC-AA0A-44D042B18863}"/>
              </a:ext>
            </a:extLst>
          </p:cNvPr>
          <p:cNvGrpSpPr/>
          <p:nvPr/>
        </p:nvGrpSpPr>
        <p:grpSpPr>
          <a:xfrm>
            <a:off x="1300607" y="3750584"/>
            <a:ext cx="2304256" cy="1340129"/>
            <a:chOff x="1199456" y="1844824"/>
            <a:chExt cx="2304256" cy="134012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556EE9B7-298A-4791-BDD2-DFCB8A9E01F1}"/>
                </a:ext>
              </a:extLst>
            </p:cNvPr>
            <p:cNvSpPr/>
            <p:nvPr/>
          </p:nvSpPr>
          <p:spPr>
            <a:xfrm>
              <a:off x="1199456" y="2060848"/>
              <a:ext cx="2304256" cy="1124105"/>
            </a:xfrm>
            <a:prstGeom prst="roundRect">
              <a:avLst>
                <a:gd name="adj" fmla="val 9879"/>
              </a:avLst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F734DCFF-10C9-4386-A1A9-80568B69F581}"/>
                </a:ext>
              </a:extLst>
            </p:cNvPr>
            <p:cNvSpPr/>
            <p:nvPr/>
          </p:nvSpPr>
          <p:spPr>
            <a:xfrm>
              <a:off x="1470164" y="1844824"/>
              <a:ext cx="1745516" cy="461665"/>
            </a:xfrm>
            <a:prstGeom prst="roundRect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8" name="矩形 457"/>
          <p:cNvSpPr/>
          <p:nvPr/>
        </p:nvSpPr>
        <p:spPr>
          <a:xfrm>
            <a:off x="952187" y="4459105"/>
            <a:ext cx="3032917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进一步生命支持</a:t>
            </a:r>
          </a:p>
        </p:txBody>
      </p:sp>
      <p:sp>
        <p:nvSpPr>
          <p:cNvPr id="459" name="矩形 458"/>
          <p:cNvSpPr/>
          <p:nvPr/>
        </p:nvSpPr>
        <p:spPr>
          <a:xfrm>
            <a:off x="5296943" y="3797215"/>
            <a:ext cx="168148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 latinLnBrk="1">
              <a:spcBef>
                <a:spcPct val="0"/>
              </a:spcBef>
            </a:pPr>
            <a:r>
              <a:rPr lang="en-US" altLang="zh-CN" sz="2000" b="1" i="1" dirty="0">
                <a:solidFill>
                  <a:schemeClr val="bg1"/>
                </a:solidFill>
                <a:cs typeface="+mn-ea"/>
                <a:sym typeface="+mn-lt"/>
              </a:rPr>
              <a:t>ACLS </a:t>
            </a:r>
          </a:p>
        </p:txBody>
      </p:sp>
      <p:sp>
        <p:nvSpPr>
          <p:cNvPr id="461" name="矩形 460"/>
          <p:cNvSpPr/>
          <p:nvPr/>
        </p:nvSpPr>
        <p:spPr>
          <a:xfrm>
            <a:off x="9041359" y="4467902"/>
            <a:ext cx="1975273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基础生命支持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2" name="矩形 461"/>
          <p:cNvSpPr/>
          <p:nvPr/>
        </p:nvSpPr>
        <p:spPr>
          <a:xfrm>
            <a:off x="9060147" y="3766553"/>
            <a:ext cx="168148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 latinLnBrk="1">
              <a:spcBef>
                <a:spcPct val="0"/>
              </a:spcBef>
            </a:pPr>
            <a:r>
              <a:rPr kumimoji="1" lang="en-US" altLang="zh-CN" sz="2000" b="1" i="1" dirty="0">
                <a:solidFill>
                  <a:schemeClr val="bg1"/>
                </a:solidFill>
                <a:cs typeface="+mn-ea"/>
                <a:sym typeface="+mn-lt"/>
              </a:rPr>
              <a:t>BLS </a:t>
            </a:r>
            <a:endParaRPr kumimoji="1" lang="en-US" altLang="ko-KR" sz="20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4" name="矩形 463"/>
          <p:cNvSpPr/>
          <p:nvPr/>
        </p:nvSpPr>
        <p:spPr>
          <a:xfrm>
            <a:off x="5189038" y="4459105"/>
            <a:ext cx="2157244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延续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生命支持</a:t>
            </a:r>
          </a:p>
        </p:txBody>
      </p:sp>
      <p:sp>
        <p:nvSpPr>
          <p:cNvPr id="465" name="矩形 464"/>
          <p:cNvSpPr/>
          <p:nvPr/>
        </p:nvSpPr>
        <p:spPr>
          <a:xfrm>
            <a:off x="1487803" y="3758238"/>
            <a:ext cx="168148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 latinLnBrk="1">
              <a:spcBef>
                <a:spcPct val="0"/>
              </a:spcBef>
            </a:pPr>
            <a:r>
              <a:rPr lang="en-US" altLang="zh-CN" sz="2000" b="1" i="1" dirty="0">
                <a:solidFill>
                  <a:schemeClr val="bg1"/>
                </a:solidFill>
                <a:cs typeface="+mn-ea"/>
                <a:sym typeface="+mn-lt"/>
              </a:rPr>
              <a:t>PLS </a:t>
            </a:r>
          </a:p>
        </p:txBody>
      </p:sp>
      <p:pic>
        <p:nvPicPr>
          <p:cNvPr id="473" name="图片 472">
            <a:extLst>
              <a:ext uri="{FF2B5EF4-FFF2-40B4-BE49-F238E27FC236}">
                <a16:creationId xmlns:a16="http://schemas.microsoft.com/office/drawing/2014/main" xmlns="" id="{2139917F-D1A9-4219-96CE-49DE704C49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474" name="TextBox 76">
            <a:extLst>
              <a:ext uri="{FF2B5EF4-FFF2-40B4-BE49-F238E27FC236}">
                <a16:creationId xmlns:a16="http://schemas.microsoft.com/office/drawing/2014/main" xmlns="" id="{3F1B0FBC-5AAC-45B5-A99F-12565246D41B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E22DA7F-6D20-4200-9BBC-C78605C7D6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095" y="1580514"/>
            <a:ext cx="2145956" cy="197427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0BAA2AF-4845-422E-947C-9A6A369232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672" y="1597564"/>
            <a:ext cx="2145956" cy="197427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0DEBA81-D6E7-47B3-81CE-E2DD0B43964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93" y="1580514"/>
            <a:ext cx="1974279" cy="19742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" grpId="0"/>
      <p:bldP spid="459" grpId="0"/>
      <p:bldP spid="461" grpId="0"/>
      <p:bldP spid="462" grpId="0"/>
      <p:bldP spid="464" grpId="0"/>
      <p:bldP spid="4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8">
            <a:extLst>
              <a:ext uri="{FF2B5EF4-FFF2-40B4-BE49-F238E27FC236}">
                <a16:creationId xmlns:a16="http://schemas.microsoft.com/office/drawing/2014/main" xmlns="" id="{34D1CF4C-FBA3-486C-9F1F-2D61AA77C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040" y="2277480"/>
            <a:ext cx="3362737" cy="45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rgbClr val="2A7864"/>
                </a:solidFill>
                <a:latin typeface="+mn-lt"/>
                <a:ea typeface="+mn-ea"/>
                <a:cs typeface="+mn-ea"/>
                <a:sym typeface="+mn-lt"/>
              </a:rPr>
              <a:t>基础生命支持</a:t>
            </a:r>
            <a:r>
              <a:rPr lang="en-US" altLang="zh-CN" b="1" dirty="0">
                <a:solidFill>
                  <a:srgbClr val="2A7864"/>
                </a:solidFill>
                <a:latin typeface="+mn-lt"/>
                <a:ea typeface="+mn-ea"/>
                <a:cs typeface="+mn-ea"/>
                <a:sym typeface="+mn-lt"/>
              </a:rPr>
              <a:t>(BLS)</a:t>
            </a:r>
          </a:p>
        </p:txBody>
      </p:sp>
      <p:sp>
        <p:nvSpPr>
          <p:cNvPr id="24" name="文本框 18">
            <a:extLst>
              <a:ext uri="{FF2B5EF4-FFF2-40B4-BE49-F238E27FC236}">
                <a16:creationId xmlns:a16="http://schemas.microsoft.com/office/drawing/2014/main" xmlns="" id="{A3A27ED4-FC59-4418-BF6C-319BD9F28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040" y="3307185"/>
            <a:ext cx="1831537" cy="45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rgbClr val="2A7864"/>
                </a:solidFill>
                <a:latin typeface="+mn-lt"/>
                <a:ea typeface="+mn-ea"/>
                <a:cs typeface="+mn-ea"/>
                <a:sym typeface="+mn-lt"/>
              </a:rPr>
              <a:t>识别</a:t>
            </a:r>
          </a:p>
        </p:txBody>
      </p:sp>
      <p:sp>
        <p:nvSpPr>
          <p:cNvPr id="25" name="文本框 18">
            <a:extLst>
              <a:ext uri="{FF2B5EF4-FFF2-40B4-BE49-F238E27FC236}">
                <a16:creationId xmlns:a16="http://schemas.microsoft.com/office/drawing/2014/main" xmlns="" id="{13FB14CA-DB0B-4EAA-9AB0-A74C57724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989" y="3344444"/>
            <a:ext cx="3155411" cy="1703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心肺复苏（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CPR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胸部按压（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compression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</a:p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开放气道（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airway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人工呼吸（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breathing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26" name="文本框 18">
            <a:extLst>
              <a:ext uri="{FF2B5EF4-FFF2-40B4-BE49-F238E27FC236}">
                <a16:creationId xmlns:a16="http://schemas.microsoft.com/office/drawing/2014/main" xmlns="" id="{FAD6CB52-5173-4D70-BB28-CFE76F7D84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1259" y="4471809"/>
            <a:ext cx="1831537" cy="45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rgbClr val="2A7864"/>
                </a:solidFill>
                <a:latin typeface="+mn-lt"/>
                <a:ea typeface="+mn-ea"/>
                <a:cs typeface="+mn-ea"/>
                <a:sym typeface="+mn-lt"/>
              </a:rPr>
              <a:t>除颤</a:t>
            </a:r>
            <a:endParaRPr lang="en-US" altLang="zh-CN" b="1" dirty="0">
              <a:solidFill>
                <a:srgbClr val="2A78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D28C830-7EAB-4126-8340-D2A876E695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36" name="TextBox 76">
            <a:extLst>
              <a:ext uri="{FF2B5EF4-FFF2-40B4-BE49-F238E27FC236}">
                <a16:creationId xmlns:a16="http://schemas.microsoft.com/office/drawing/2014/main" xmlns="" id="{A8310BAF-65BE-4FE0-8D90-79835C86A92B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0FFB8AF1-50F8-4954-8425-AC273E0321EB}"/>
              </a:ext>
            </a:extLst>
          </p:cNvPr>
          <p:cNvCxnSpPr/>
          <p:nvPr/>
        </p:nvCxnSpPr>
        <p:spPr>
          <a:xfrm>
            <a:off x="5892449" y="2887633"/>
            <a:ext cx="0" cy="1584176"/>
          </a:xfrm>
          <a:prstGeom prst="line">
            <a:avLst/>
          </a:prstGeom>
          <a:ln w="57150">
            <a:solidFill>
              <a:srgbClr val="2A7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14360C68-1DD9-43F1-8F2B-8394B4214CE0}"/>
              </a:ext>
            </a:extLst>
          </p:cNvPr>
          <p:cNvSpPr/>
          <p:nvPr/>
        </p:nvSpPr>
        <p:spPr>
          <a:xfrm>
            <a:off x="6271823" y="1876330"/>
            <a:ext cx="2345992" cy="754169"/>
          </a:xfrm>
          <a:prstGeom prst="round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EF8D2A12-F90E-4AAD-AC13-29DB16302859}"/>
              </a:ext>
            </a:extLst>
          </p:cNvPr>
          <p:cNvSpPr/>
          <p:nvPr/>
        </p:nvSpPr>
        <p:spPr>
          <a:xfrm>
            <a:off x="8905847" y="1876330"/>
            <a:ext cx="2345992" cy="754169"/>
          </a:xfrm>
          <a:prstGeom prst="round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ED75458C-134F-4D15-A9B0-5BACFEB779F0}"/>
              </a:ext>
            </a:extLst>
          </p:cNvPr>
          <p:cNvSpPr/>
          <p:nvPr/>
        </p:nvSpPr>
        <p:spPr>
          <a:xfrm>
            <a:off x="6271823" y="3182254"/>
            <a:ext cx="2345992" cy="754169"/>
          </a:xfrm>
          <a:prstGeom prst="round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8A671CD2-62F1-4198-951C-834A37C152D1}"/>
              </a:ext>
            </a:extLst>
          </p:cNvPr>
          <p:cNvSpPr/>
          <p:nvPr/>
        </p:nvSpPr>
        <p:spPr>
          <a:xfrm>
            <a:off x="8905847" y="3182254"/>
            <a:ext cx="2345992" cy="754169"/>
          </a:xfrm>
          <a:prstGeom prst="round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36F001E4-333C-46E9-B203-B249F18CEC87}"/>
              </a:ext>
            </a:extLst>
          </p:cNvPr>
          <p:cNvSpPr/>
          <p:nvPr/>
        </p:nvSpPr>
        <p:spPr>
          <a:xfrm>
            <a:off x="6271823" y="4471058"/>
            <a:ext cx="2345992" cy="754169"/>
          </a:xfrm>
          <a:prstGeom prst="round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8904A722-5300-47A4-A491-9F9D4EF18369}"/>
              </a:ext>
            </a:extLst>
          </p:cNvPr>
          <p:cNvSpPr/>
          <p:nvPr/>
        </p:nvSpPr>
        <p:spPr>
          <a:xfrm>
            <a:off x="8905847" y="4471058"/>
            <a:ext cx="2345992" cy="754169"/>
          </a:xfrm>
          <a:prstGeom prst="round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išľíďè">
            <a:extLst>
              <a:ext uri="{FF2B5EF4-FFF2-40B4-BE49-F238E27FC236}">
                <a16:creationId xmlns:a16="http://schemas.microsoft.com/office/drawing/2014/main" xmlns="" id="{1E0A489D-6782-42E7-BF8B-616D4148CE7C}"/>
              </a:ext>
            </a:extLst>
          </p:cNvPr>
          <p:cNvSpPr/>
          <p:nvPr/>
        </p:nvSpPr>
        <p:spPr bwMode="auto">
          <a:xfrm>
            <a:off x="6493579" y="1887876"/>
            <a:ext cx="190248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zh-CN" altLang="en-US" sz="1400" b="1" spc="300" dirty="0">
                <a:solidFill>
                  <a:schemeClr val="bg1"/>
                </a:solidFill>
                <a:cs typeface="+mn-ea"/>
                <a:sym typeface="+mn-lt"/>
              </a:rPr>
              <a:t>呼救同时，迅速将病人摆成仰卧位，头侧。</a:t>
            </a:r>
          </a:p>
        </p:txBody>
      </p:sp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EA8CBDFF-A07A-4909-AFEF-9FD2A7639717}"/>
              </a:ext>
            </a:extLst>
          </p:cNvPr>
          <p:cNvSpPr/>
          <p:nvPr/>
        </p:nvSpPr>
        <p:spPr bwMode="auto">
          <a:xfrm>
            <a:off x="6493579" y="4607655"/>
            <a:ext cx="190248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zh-CN" altLang="en-US" sz="1400" b="1" spc="300" dirty="0">
                <a:solidFill>
                  <a:schemeClr val="bg1"/>
                </a:solidFill>
                <a:cs typeface="+mn-ea"/>
                <a:sym typeface="+mn-lt"/>
              </a:rPr>
              <a:t>解开病人衣领、领带以及拉链。</a:t>
            </a:r>
          </a:p>
        </p:txBody>
      </p:sp>
      <p:sp>
        <p:nvSpPr>
          <p:cNvPr id="32" name="išľíďè">
            <a:extLst>
              <a:ext uri="{FF2B5EF4-FFF2-40B4-BE49-F238E27FC236}">
                <a16:creationId xmlns:a16="http://schemas.microsoft.com/office/drawing/2014/main" xmlns="" id="{F2D6F692-7586-4384-944C-876DD4796230}"/>
              </a:ext>
            </a:extLst>
          </p:cNvPr>
          <p:cNvSpPr/>
          <p:nvPr/>
        </p:nvSpPr>
        <p:spPr bwMode="auto">
          <a:xfrm>
            <a:off x="9193879" y="1975747"/>
            <a:ext cx="190248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zh-CN" altLang="en-US" sz="1400" b="1" spc="300" dirty="0">
                <a:solidFill>
                  <a:schemeClr val="bg1"/>
                </a:solidFill>
                <a:cs typeface="+mn-ea"/>
                <a:sym typeface="+mn-lt"/>
              </a:rPr>
              <a:t>摆放地点：地面</a:t>
            </a:r>
            <a:r>
              <a:rPr lang="en-US" altLang="zh-CN" sz="1400" b="1" spc="3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b="1" spc="300" dirty="0">
                <a:solidFill>
                  <a:schemeClr val="bg1"/>
                </a:solidFill>
                <a:cs typeface="+mn-ea"/>
                <a:sym typeface="+mn-lt"/>
              </a:rPr>
              <a:t>硬板床。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01B1E58B-2334-4442-A864-3280F123E850}"/>
              </a:ext>
            </a:extLst>
          </p:cNvPr>
          <p:cNvSpPr/>
          <p:nvPr/>
        </p:nvSpPr>
        <p:spPr bwMode="auto">
          <a:xfrm>
            <a:off x="6559992" y="3301089"/>
            <a:ext cx="190248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zh-CN" altLang="en-US" sz="1400" b="1" spc="300" dirty="0">
                <a:solidFill>
                  <a:schemeClr val="bg1"/>
                </a:solidFill>
                <a:cs typeface="+mn-ea"/>
                <a:sym typeface="+mn-lt"/>
              </a:rPr>
              <a:t>翻身时整体转动，保护颈部。</a:t>
            </a: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xmlns="" id="{11B81C69-8C44-42E8-B15D-FB966EE73C22}"/>
              </a:ext>
            </a:extLst>
          </p:cNvPr>
          <p:cNvSpPr/>
          <p:nvPr/>
        </p:nvSpPr>
        <p:spPr bwMode="auto">
          <a:xfrm>
            <a:off x="9176743" y="3301088"/>
            <a:ext cx="190248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zh-CN" altLang="en-US" sz="1400" b="1" spc="300" dirty="0">
                <a:solidFill>
                  <a:schemeClr val="bg1"/>
                </a:solidFill>
                <a:cs typeface="+mn-ea"/>
                <a:sym typeface="+mn-lt"/>
              </a:rPr>
              <a:t>保持身体平直、无扭曲。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xmlns="" id="{0FEBFA6A-E7DA-4373-8A40-F8857C09C8D9}"/>
              </a:ext>
            </a:extLst>
          </p:cNvPr>
          <p:cNvSpPr/>
          <p:nvPr/>
        </p:nvSpPr>
        <p:spPr bwMode="auto">
          <a:xfrm>
            <a:off x="9133240" y="4607654"/>
            <a:ext cx="190248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zh-CN" altLang="en-US" sz="1400" b="1" spc="300" dirty="0">
                <a:solidFill>
                  <a:schemeClr val="bg1"/>
                </a:solidFill>
                <a:cs typeface="+mn-ea"/>
                <a:sym typeface="+mn-lt"/>
              </a:rPr>
              <a:t>救护：跪于病人右侧。</a:t>
            </a:r>
          </a:p>
        </p:txBody>
      </p:sp>
    </p:spTree>
    <p:extLst>
      <p:ext uri="{BB962C8B-B14F-4D97-AF65-F5344CB8AC3E}">
        <p14:creationId xmlns:p14="http://schemas.microsoft.com/office/powerpoint/2010/main" val="36416529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30" grpId="0"/>
      <p:bldP spid="31" grpId="0"/>
      <p:bldP spid="32" grpId="0"/>
      <p:bldP spid="33" grpId="0"/>
      <p:bldP spid="34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1359A9D-B5F9-463B-9032-DE0F9F1F5BB4}"/>
              </a:ext>
            </a:extLst>
          </p:cNvPr>
          <p:cNvGrpSpPr/>
          <p:nvPr/>
        </p:nvGrpSpPr>
        <p:grpSpPr>
          <a:xfrm>
            <a:off x="960854" y="1994650"/>
            <a:ext cx="4752528" cy="704601"/>
            <a:chOff x="983432" y="2276872"/>
            <a:chExt cx="4752528" cy="704601"/>
          </a:xfrm>
        </p:grpSpPr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6A04C60C-9ACD-47E9-836A-88E49A9147E1}"/>
                </a:ext>
              </a:extLst>
            </p:cNvPr>
            <p:cNvSpPr/>
            <p:nvPr/>
          </p:nvSpPr>
          <p:spPr>
            <a:xfrm>
              <a:off x="983432" y="2276872"/>
              <a:ext cx="720080" cy="704601"/>
            </a:xfrm>
            <a:prstGeom prst="diamond">
              <a:avLst/>
            </a:prstGeom>
            <a:solidFill>
              <a:srgbClr val="2A7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E91A442-EF63-4E78-B5C9-59F25FABC990}"/>
                </a:ext>
              </a:extLst>
            </p:cNvPr>
            <p:cNvSpPr/>
            <p:nvPr/>
          </p:nvSpPr>
          <p:spPr>
            <a:xfrm>
              <a:off x="1343472" y="2291644"/>
              <a:ext cx="4392488" cy="677334"/>
            </a:xfrm>
            <a:prstGeom prst="rect">
              <a:avLst/>
            </a:prstGeom>
            <a:noFill/>
            <a:ln>
              <a:solidFill>
                <a:srgbClr val="2A7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897C875C-4620-4D21-BA34-81F7C33CF7C6}"/>
              </a:ext>
            </a:extLst>
          </p:cNvPr>
          <p:cNvGrpSpPr/>
          <p:nvPr/>
        </p:nvGrpSpPr>
        <p:grpSpPr>
          <a:xfrm>
            <a:off x="960854" y="3234265"/>
            <a:ext cx="4752528" cy="704601"/>
            <a:chOff x="983432" y="2276872"/>
            <a:chExt cx="4752528" cy="704601"/>
          </a:xfrm>
        </p:grpSpPr>
        <p:sp>
          <p:nvSpPr>
            <p:cNvPr id="54" name="菱形 53">
              <a:extLst>
                <a:ext uri="{FF2B5EF4-FFF2-40B4-BE49-F238E27FC236}">
                  <a16:creationId xmlns:a16="http://schemas.microsoft.com/office/drawing/2014/main" xmlns="" id="{D5C58A1E-4EC3-4CA9-8798-B2B169E18D89}"/>
                </a:ext>
              </a:extLst>
            </p:cNvPr>
            <p:cNvSpPr/>
            <p:nvPr/>
          </p:nvSpPr>
          <p:spPr>
            <a:xfrm>
              <a:off x="983432" y="2276872"/>
              <a:ext cx="720080" cy="704601"/>
            </a:xfrm>
            <a:prstGeom prst="diamond">
              <a:avLst/>
            </a:prstGeom>
            <a:solidFill>
              <a:srgbClr val="2A7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0A15D1EE-C85E-4A48-A6D3-EC11B4D231BC}"/>
                </a:ext>
              </a:extLst>
            </p:cNvPr>
            <p:cNvSpPr/>
            <p:nvPr/>
          </p:nvSpPr>
          <p:spPr>
            <a:xfrm>
              <a:off x="1343472" y="2291644"/>
              <a:ext cx="4392488" cy="677334"/>
            </a:xfrm>
            <a:prstGeom prst="rect">
              <a:avLst/>
            </a:prstGeom>
            <a:noFill/>
            <a:ln>
              <a:solidFill>
                <a:srgbClr val="2A7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9C5A05F6-92C3-4C30-91D0-1B33D630E26A}"/>
              </a:ext>
            </a:extLst>
          </p:cNvPr>
          <p:cNvGrpSpPr/>
          <p:nvPr/>
        </p:nvGrpSpPr>
        <p:grpSpPr>
          <a:xfrm>
            <a:off x="960854" y="4524303"/>
            <a:ext cx="4752528" cy="704601"/>
            <a:chOff x="983432" y="2276872"/>
            <a:chExt cx="4752528" cy="704601"/>
          </a:xfrm>
        </p:grpSpPr>
        <p:sp>
          <p:nvSpPr>
            <p:cNvPr id="57" name="菱形 56">
              <a:extLst>
                <a:ext uri="{FF2B5EF4-FFF2-40B4-BE49-F238E27FC236}">
                  <a16:creationId xmlns:a16="http://schemas.microsoft.com/office/drawing/2014/main" xmlns="" id="{E4078F1B-FF91-4629-812C-4E5EE653E5B9}"/>
                </a:ext>
              </a:extLst>
            </p:cNvPr>
            <p:cNvSpPr/>
            <p:nvPr/>
          </p:nvSpPr>
          <p:spPr>
            <a:xfrm>
              <a:off x="983432" y="2276872"/>
              <a:ext cx="720080" cy="704601"/>
            </a:xfrm>
            <a:prstGeom prst="diamond">
              <a:avLst/>
            </a:prstGeom>
            <a:solidFill>
              <a:srgbClr val="2A7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42CA6719-B2E9-430B-A4C0-D5E4D9A2279E}"/>
                </a:ext>
              </a:extLst>
            </p:cNvPr>
            <p:cNvSpPr/>
            <p:nvPr/>
          </p:nvSpPr>
          <p:spPr>
            <a:xfrm>
              <a:off x="1343472" y="2291644"/>
              <a:ext cx="4392488" cy="677334"/>
            </a:xfrm>
            <a:prstGeom prst="rect">
              <a:avLst/>
            </a:prstGeom>
            <a:noFill/>
            <a:ln>
              <a:solidFill>
                <a:srgbClr val="2A7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ACABCDD4-4473-47FB-8AA3-EE54AB2C8873}"/>
              </a:ext>
            </a:extLst>
          </p:cNvPr>
          <p:cNvGrpSpPr/>
          <p:nvPr/>
        </p:nvGrpSpPr>
        <p:grpSpPr>
          <a:xfrm>
            <a:off x="6373618" y="2009422"/>
            <a:ext cx="4752528" cy="704601"/>
            <a:chOff x="983432" y="2276872"/>
            <a:chExt cx="4752528" cy="704601"/>
          </a:xfrm>
        </p:grpSpPr>
        <p:sp>
          <p:nvSpPr>
            <p:cNvPr id="60" name="菱形 59">
              <a:extLst>
                <a:ext uri="{FF2B5EF4-FFF2-40B4-BE49-F238E27FC236}">
                  <a16:creationId xmlns:a16="http://schemas.microsoft.com/office/drawing/2014/main" xmlns="" id="{A00D8756-D43C-4B9C-8411-3F3AAD394574}"/>
                </a:ext>
              </a:extLst>
            </p:cNvPr>
            <p:cNvSpPr/>
            <p:nvPr/>
          </p:nvSpPr>
          <p:spPr>
            <a:xfrm>
              <a:off x="983432" y="2276872"/>
              <a:ext cx="720080" cy="704601"/>
            </a:xfrm>
            <a:prstGeom prst="diamond">
              <a:avLst/>
            </a:prstGeom>
            <a:solidFill>
              <a:srgbClr val="2A7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D2D5A9FD-ABEE-42AB-A16F-1A271E745C54}"/>
                </a:ext>
              </a:extLst>
            </p:cNvPr>
            <p:cNvSpPr/>
            <p:nvPr/>
          </p:nvSpPr>
          <p:spPr>
            <a:xfrm>
              <a:off x="1343472" y="2291644"/>
              <a:ext cx="4392488" cy="677334"/>
            </a:xfrm>
            <a:prstGeom prst="rect">
              <a:avLst/>
            </a:prstGeom>
            <a:noFill/>
            <a:ln>
              <a:solidFill>
                <a:srgbClr val="2A7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B81A2D28-6059-43B8-A17A-DD5BA384960F}"/>
              </a:ext>
            </a:extLst>
          </p:cNvPr>
          <p:cNvGrpSpPr/>
          <p:nvPr/>
        </p:nvGrpSpPr>
        <p:grpSpPr>
          <a:xfrm>
            <a:off x="6373618" y="3249037"/>
            <a:ext cx="4752528" cy="704601"/>
            <a:chOff x="983432" y="2276872"/>
            <a:chExt cx="4752528" cy="704601"/>
          </a:xfrm>
        </p:grpSpPr>
        <p:sp>
          <p:nvSpPr>
            <p:cNvPr id="63" name="菱形 62">
              <a:extLst>
                <a:ext uri="{FF2B5EF4-FFF2-40B4-BE49-F238E27FC236}">
                  <a16:creationId xmlns:a16="http://schemas.microsoft.com/office/drawing/2014/main" xmlns="" id="{C0F54275-8FF9-45FF-BD8A-57AA60338C9D}"/>
                </a:ext>
              </a:extLst>
            </p:cNvPr>
            <p:cNvSpPr/>
            <p:nvPr/>
          </p:nvSpPr>
          <p:spPr>
            <a:xfrm>
              <a:off x="983432" y="2276872"/>
              <a:ext cx="720080" cy="704601"/>
            </a:xfrm>
            <a:prstGeom prst="diamond">
              <a:avLst/>
            </a:prstGeom>
            <a:solidFill>
              <a:srgbClr val="2A7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5EA8234D-6BC9-4922-A870-AA0C4E71BD3E}"/>
                </a:ext>
              </a:extLst>
            </p:cNvPr>
            <p:cNvSpPr/>
            <p:nvPr/>
          </p:nvSpPr>
          <p:spPr>
            <a:xfrm>
              <a:off x="1343472" y="2291644"/>
              <a:ext cx="4392488" cy="677334"/>
            </a:xfrm>
            <a:prstGeom prst="rect">
              <a:avLst/>
            </a:prstGeom>
            <a:noFill/>
            <a:ln>
              <a:solidFill>
                <a:srgbClr val="2A7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1FB7D06A-4CAE-458F-9452-D0B7E2942773}"/>
              </a:ext>
            </a:extLst>
          </p:cNvPr>
          <p:cNvGrpSpPr/>
          <p:nvPr/>
        </p:nvGrpSpPr>
        <p:grpSpPr>
          <a:xfrm>
            <a:off x="6373618" y="4539075"/>
            <a:ext cx="4752528" cy="704601"/>
            <a:chOff x="983432" y="2276872"/>
            <a:chExt cx="4752528" cy="704601"/>
          </a:xfrm>
        </p:grpSpPr>
        <p:sp>
          <p:nvSpPr>
            <p:cNvPr id="69" name="菱形 68">
              <a:extLst>
                <a:ext uri="{FF2B5EF4-FFF2-40B4-BE49-F238E27FC236}">
                  <a16:creationId xmlns:a16="http://schemas.microsoft.com/office/drawing/2014/main" xmlns="" id="{302360DD-F551-4C92-9369-3750BEF83880}"/>
                </a:ext>
              </a:extLst>
            </p:cNvPr>
            <p:cNvSpPr/>
            <p:nvPr/>
          </p:nvSpPr>
          <p:spPr>
            <a:xfrm>
              <a:off x="983432" y="2276872"/>
              <a:ext cx="720080" cy="704601"/>
            </a:xfrm>
            <a:prstGeom prst="diamond">
              <a:avLst/>
            </a:prstGeom>
            <a:solidFill>
              <a:srgbClr val="2A7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FB35282C-31C0-4B65-82D9-F37600C3B9B8}"/>
                </a:ext>
              </a:extLst>
            </p:cNvPr>
            <p:cNvSpPr/>
            <p:nvPr/>
          </p:nvSpPr>
          <p:spPr>
            <a:xfrm>
              <a:off x="1343472" y="2291644"/>
              <a:ext cx="4392488" cy="677334"/>
            </a:xfrm>
            <a:prstGeom prst="rect">
              <a:avLst/>
            </a:prstGeom>
            <a:noFill/>
            <a:ln>
              <a:solidFill>
                <a:srgbClr val="2A7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iSlíďè">
            <a:extLst>
              <a:ext uri="{FF2B5EF4-FFF2-40B4-BE49-F238E27FC236}">
                <a16:creationId xmlns:a16="http://schemas.microsoft.com/office/drawing/2014/main" xmlns="" id="{4362F120-79DA-4C78-8FE1-BDA770634F4C}"/>
              </a:ext>
            </a:extLst>
          </p:cNvPr>
          <p:cNvSpPr txBox="1"/>
          <p:nvPr/>
        </p:nvSpPr>
        <p:spPr bwMode="auto">
          <a:xfrm>
            <a:off x="1900637" y="2098325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昏迷变浅，出现各种反射</a:t>
            </a:r>
          </a:p>
        </p:txBody>
      </p:sp>
      <p:sp>
        <p:nvSpPr>
          <p:cNvPr id="66" name="iSlíďè">
            <a:extLst>
              <a:ext uri="{FF2B5EF4-FFF2-40B4-BE49-F238E27FC236}">
                <a16:creationId xmlns:a16="http://schemas.microsoft.com/office/drawing/2014/main" xmlns="" id="{5C70DAE7-A000-414C-8D6D-565F8931E8EA}"/>
              </a:ext>
            </a:extLst>
          </p:cNvPr>
          <p:cNvSpPr txBox="1"/>
          <p:nvPr/>
        </p:nvSpPr>
        <p:spPr bwMode="auto">
          <a:xfrm>
            <a:off x="1900637" y="3337940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身体出现无意识的挣扎动作</a:t>
            </a:r>
          </a:p>
        </p:txBody>
      </p:sp>
      <p:sp>
        <p:nvSpPr>
          <p:cNvPr id="68" name="iSlíďè">
            <a:extLst>
              <a:ext uri="{FF2B5EF4-FFF2-40B4-BE49-F238E27FC236}">
                <a16:creationId xmlns:a16="http://schemas.microsoft.com/office/drawing/2014/main" xmlns="" id="{F38A0300-8DB7-41D2-A78F-AB1533AD052D}"/>
              </a:ext>
            </a:extLst>
          </p:cNvPr>
          <p:cNvSpPr txBox="1"/>
          <p:nvPr/>
        </p:nvSpPr>
        <p:spPr bwMode="auto">
          <a:xfrm>
            <a:off x="1900637" y="4627978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自主呼吸逐渐恢复</a:t>
            </a:r>
          </a:p>
        </p:txBody>
      </p:sp>
      <p:sp>
        <p:nvSpPr>
          <p:cNvPr id="70" name="iSlíďè">
            <a:extLst>
              <a:ext uri="{FF2B5EF4-FFF2-40B4-BE49-F238E27FC236}">
                <a16:creationId xmlns:a16="http://schemas.microsoft.com/office/drawing/2014/main" xmlns="" id="{841AC35C-CD8B-4267-897A-B6CA00024309}"/>
              </a:ext>
            </a:extLst>
          </p:cNvPr>
          <p:cNvSpPr txBox="1"/>
          <p:nvPr/>
        </p:nvSpPr>
        <p:spPr bwMode="auto">
          <a:xfrm>
            <a:off x="7164881" y="2135253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触摸到规律的颈动脉搏动</a:t>
            </a:r>
          </a:p>
        </p:txBody>
      </p:sp>
      <p:sp>
        <p:nvSpPr>
          <p:cNvPr id="72" name="iSlíďè">
            <a:extLst>
              <a:ext uri="{FF2B5EF4-FFF2-40B4-BE49-F238E27FC236}">
                <a16:creationId xmlns:a16="http://schemas.microsoft.com/office/drawing/2014/main" xmlns="" id="{A459DA30-8182-44F2-A22D-533CAF7BACC3}"/>
              </a:ext>
            </a:extLst>
          </p:cNvPr>
          <p:cNvSpPr txBox="1"/>
          <p:nvPr/>
        </p:nvSpPr>
        <p:spPr bwMode="auto">
          <a:xfrm>
            <a:off x="7222963" y="3362676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面色、口唇转为红润</a:t>
            </a:r>
          </a:p>
        </p:txBody>
      </p:sp>
      <p:sp>
        <p:nvSpPr>
          <p:cNvPr id="74" name="iSlíďè">
            <a:extLst>
              <a:ext uri="{FF2B5EF4-FFF2-40B4-BE49-F238E27FC236}">
                <a16:creationId xmlns:a16="http://schemas.microsoft.com/office/drawing/2014/main" xmlns="" id="{AA7E8D4B-DFFA-4CB8-ACA5-217B2A384964}"/>
              </a:ext>
            </a:extLst>
          </p:cNvPr>
          <p:cNvSpPr txBox="1"/>
          <p:nvPr/>
        </p:nvSpPr>
        <p:spPr bwMode="auto">
          <a:xfrm>
            <a:off x="7189096" y="4715581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defTabSz="685324"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双侧瞳孔缩小、对光反射恢复</a:t>
            </a:r>
          </a:p>
          <a:p>
            <a:pPr defTabSz="685324">
              <a:spcBef>
                <a:spcPct val="0"/>
              </a:spcBef>
              <a:defRPr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87A62208-4265-4D0D-AFAF-414E977F80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52" name="TextBox 76">
            <a:extLst>
              <a:ext uri="{FF2B5EF4-FFF2-40B4-BE49-F238E27FC236}">
                <a16:creationId xmlns:a16="http://schemas.microsoft.com/office/drawing/2014/main" xmlns="" id="{6823842E-8BCB-44BD-BD56-F4AB683C4A97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3996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6" grpId="0"/>
      <p:bldP spid="68" grpId="0"/>
      <p:bldP spid="70" grpId="0"/>
      <p:bldP spid="72" grpId="0"/>
      <p:bldP spid="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šľíďè">
            <a:extLst>
              <a:ext uri="{FF2B5EF4-FFF2-40B4-BE49-F238E27FC236}">
                <a16:creationId xmlns:a16="http://schemas.microsoft.com/office/drawing/2014/main" xmlns="" id="{510EBB38-6C9D-4605-8802-30279FA5663C}"/>
              </a:ext>
            </a:extLst>
          </p:cNvPr>
          <p:cNvSpPr/>
          <p:nvPr/>
        </p:nvSpPr>
        <p:spPr bwMode="auto">
          <a:xfrm>
            <a:off x="1348663" y="3845485"/>
            <a:ext cx="3888432" cy="526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清除呼吸道杂物：假牙、呕吐物、血液等。</a:t>
            </a:r>
          </a:p>
        </p:txBody>
      </p:sp>
      <p:sp>
        <p:nvSpPr>
          <p:cNvPr id="42" name="išľíďè">
            <a:extLst>
              <a:ext uri="{FF2B5EF4-FFF2-40B4-BE49-F238E27FC236}">
                <a16:creationId xmlns:a16="http://schemas.microsoft.com/office/drawing/2014/main" xmlns="" id="{8727160F-2900-4D18-877D-CE6BF873E9E0}"/>
              </a:ext>
            </a:extLst>
          </p:cNvPr>
          <p:cNvSpPr/>
          <p:nvPr/>
        </p:nvSpPr>
        <p:spPr bwMode="auto">
          <a:xfrm>
            <a:off x="7089812" y="3574804"/>
            <a:ext cx="3629000" cy="87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体位：病人平卧在平地或硬板上，采用仰头抬颌法使病人口腔与咽喉成直线。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98D11B95-21F8-4DA8-9E95-46E06A74CE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33" name="TextBox 76">
            <a:extLst>
              <a:ext uri="{FF2B5EF4-FFF2-40B4-BE49-F238E27FC236}">
                <a16:creationId xmlns:a16="http://schemas.microsoft.com/office/drawing/2014/main" xmlns="" id="{E134F542-6B4E-4F4E-B719-852C94C05D55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603D4A63-8728-481B-AD5C-AF7E9917A55F}"/>
              </a:ext>
            </a:extLst>
          </p:cNvPr>
          <p:cNvSpPr/>
          <p:nvPr/>
        </p:nvSpPr>
        <p:spPr>
          <a:xfrm>
            <a:off x="4295800" y="1566489"/>
            <a:ext cx="3629000" cy="684249"/>
          </a:xfrm>
          <a:prstGeom prst="round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C3A7D29-E929-4395-B8F5-7970450DE84E}"/>
              </a:ext>
            </a:extLst>
          </p:cNvPr>
          <p:cNvSpPr txBox="1"/>
          <p:nvPr/>
        </p:nvSpPr>
        <p:spPr>
          <a:xfrm>
            <a:off x="3977845" y="1682441"/>
            <a:ext cx="43924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开放气道（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airway</a:t>
            </a: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） 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448346E-EB95-4284-ABC1-485309C5BF01}"/>
              </a:ext>
            </a:extLst>
          </p:cNvPr>
          <p:cNvSpPr/>
          <p:nvPr/>
        </p:nvSpPr>
        <p:spPr>
          <a:xfrm>
            <a:off x="1991544" y="2863259"/>
            <a:ext cx="2448272" cy="526147"/>
          </a:xfrm>
          <a:prstGeom prst="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F62A974-C454-49F1-A578-238108B02224}"/>
              </a:ext>
            </a:extLst>
          </p:cNvPr>
          <p:cNvSpPr/>
          <p:nvPr/>
        </p:nvSpPr>
        <p:spPr>
          <a:xfrm>
            <a:off x="7680176" y="2863259"/>
            <a:ext cx="2448272" cy="526147"/>
          </a:xfrm>
          <a:prstGeom prst="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iSlíďè">
            <a:extLst>
              <a:ext uri="{FF2B5EF4-FFF2-40B4-BE49-F238E27FC236}">
                <a16:creationId xmlns:a16="http://schemas.microsoft.com/office/drawing/2014/main" xmlns="" id="{6ADB2BA6-9B41-4BBB-967B-BF7FB31588DE}"/>
              </a:ext>
            </a:extLst>
          </p:cNvPr>
          <p:cNvSpPr txBox="1"/>
          <p:nvPr/>
        </p:nvSpPr>
        <p:spPr bwMode="auto">
          <a:xfrm>
            <a:off x="2469443" y="2951334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algn="just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A1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清理口腔</a:t>
            </a: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D23A02B6-7569-4D67-BA14-FE935E2F7A90}"/>
              </a:ext>
            </a:extLst>
          </p:cNvPr>
          <p:cNvSpPr txBox="1"/>
          <p:nvPr/>
        </p:nvSpPr>
        <p:spPr bwMode="auto">
          <a:xfrm>
            <a:off x="8144283" y="2964582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A2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开放气道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A97D0B6-B1DB-4A5B-9AF0-F78A91949956}"/>
              </a:ext>
            </a:extLst>
          </p:cNvPr>
          <p:cNvSpPr txBox="1"/>
          <p:nvPr/>
        </p:nvSpPr>
        <p:spPr>
          <a:xfrm>
            <a:off x="1462592" y="5155756"/>
            <a:ext cx="94229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操作方法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：站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在病人的右侧，左手放在病人的前额，用力将头部下压，右手置于病人下颌骨下缘将颜部向上，向前抬起，可以起到通畅呼吸道的作用。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D02B4A3B-B975-4666-BBC0-72F5C40E3A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7" y="2676150"/>
            <a:ext cx="2054194" cy="205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5832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2" grpId="0"/>
      <p:bldP spid="19" grpId="0" animBg="1"/>
      <p:bldP spid="29" grpId="0"/>
      <p:bldP spid="21" grpId="0" animBg="1"/>
      <p:bldP spid="34" grpId="0" animBg="1"/>
      <p:bldP spid="39" grpId="0"/>
      <p:bldP spid="43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CA9A31A-05A6-4F93-91B7-2F9CCC1D188E}"/>
              </a:ext>
            </a:extLst>
          </p:cNvPr>
          <p:cNvGrpSpPr/>
          <p:nvPr/>
        </p:nvGrpSpPr>
        <p:grpSpPr>
          <a:xfrm>
            <a:off x="1187717" y="1561388"/>
            <a:ext cx="4386752" cy="1557876"/>
            <a:chOff x="2090383" y="3245208"/>
            <a:chExt cx="3125087" cy="1557876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E859541-5518-4108-8F6E-B29514F42B74}"/>
                </a:ext>
              </a:extLst>
            </p:cNvPr>
            <p:cNvCxnSpPr>
              <a:cxnSpLocks/>
            </p:cNvCxnSpPr>
            <p:nvPr/>
          </p:nvCxnSpPr>
          <p:spPr>
            <a:xfrm>
              <a:off x="2268882" y="3843576"/>
              <a:ext cx="319124" cy="0"/>
            </a:xfrm>
            <a:prstGeom prst="line">
              <a:avLst/>
            </a:prstGeom>
            <a:ln w="50800">
              <a:solidFill>
                <a:srgbClr val="2A78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136C6F7-BC50-45E3-8F4E-789EBF9449E6}"/>
                </a:ext>
              </a:extLst>
            </p:cNvPr>
            <p:cNvSpPr txBox="1"/>
            <p:nvPr/>
          </p:nvSpPr>
          <p:spPr>
            <a:xfrm>
              <a:off x="2090383" y="3930281"/>
              <a:ext cx="2943596" cy="87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86155" indent="-986155">
                <a:lnSpc>
                  <a:spcPct val="140000"/>
                </a:lnSpc>
                <a:spcBef>
                  <a:spcPts val="1000"/>
                </a:spcBef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至少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100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次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/min</a:t>
              </a:r>
            </a:p>
            <a:p>
              <a:pPr marL="986155" indent="-986155">
                <a:lnSpc>
                  <a:spcPct val="140000"/>
                </a:lnSpc>
                <a:spcBef>
                  <a:spcPts val="1000"/>
                </a:spcBef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按压与放松的时间各占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3" name="Rectangle 24">
              <a:extLst>
                <a:ext uri="{FF2B5EF4-FFF2-40B4-BE49-F238E27FC236}">
                  <a16:creationId xmlns:a16="http://schemas.microsoft.com/office/drawing/2014/main" xmlns="" id="{9041262F-93E2-4002-9032-4B64CA6CA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5733" y="3245208"/>
              <a:ext cx="3049737" cy="517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986155" indent="-986155">
                <a:lnSpc>
                  <a:spcPct val="140000"/>
                </a:lnSpc>
                <a:spcBef>
                  <a:spcPts val="1000"/>
                </a:spcBef>
              </a:pPr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按压</a:t>
              </a: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频率</a:t>
              </a:r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: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266FE91E-B629-46AC-A754-D2F22FCC7D7F}"/>
              </a:ext>
            </a:extLst>
          </p:cNvPr>
          <p:cNvGrpSpPr/>
          <p:nvPr/>
        </p:nvGrpSpPr>
        <p:grpSpPr>
          <a:xfrm>
            <a:off x="7067820" y="1561388"/>
            <a:ext cx="5067736" cy="1843337"/>
            <a:chOff x="2090383" y="3229564"/>
            <a:chExt cx="3610214" cy="1843337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612F018C-ED62-4EFE-AC92-7A681A34656B}"/>
                </a:ext>
              </a:extLst>
            </p:cNvPr>
            <p:cNvCxnSpPr>
              <a:cxnSpLocks/>
            </p:cNvCxnSpPr>
            <p:nvPr/>
          </p:nvCxnSpPr>
          <p:spPr>
            <a:xfrm>
              <a:off x="2268882" y="3843576"/>
              <a:ext cx="319124" cy="0"/>
            </a:xfrm>
            <a:prstGeom prst="line">
              <a:avLst/>
            </a:prstGeom>
            <a:ln w="50800">
              <a:solidFill>
                <a:srgbClr val="2A78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6BCF42A-BBAD-4443-A4CC-3EC825A2A694}"/>
                </a:ext>
              </a:extLst>
            </p:cNvPr>
            <p:cNvSpPr txBox="1"/>
            <p:nvPr/>
          </p:nvSpPr>
          <p:spPr>
            <a:xfrm>
              <a:off x="2090383" y="3930281"/>
              <a:ext cx="3610214" cy="1142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86155" indent="-986155">
                <a:lnSpc>
                  <a:spcPct val="110000"/>
                </a:lnSpc>
                <a:spcBef>
                  <a:spcPts val="1000"/>
                </a:spcBef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地上：采用跪姿，双膝平病人肩部</a:t>
              </a:r>
            </a:p>
            <a:p>
              <a:pPr marL="986155" indent="-986155">
                <a:lnSpc>
                  <a:spcPct val="110000"/>
                </a:lnSpc>
                <a:spcBef>
                  <a:spcPts val="1000"/>
                </a:spcBef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床旁：应站立于脚踏板，双膝平病人躯干</a:t>
              </a:r>
            </a:p>
            <a:p>
              <a:pPr marL="986155" indent="-986155">
                <a:lnSpc>
                  <a:spcPct val="110000"/>
                </a:lnSpc>
                <a:spcBef>
                  <a:spcPts val="1000"/>
                </a:spcBef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双臂绷直、与胸部垂直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不得弯曲</a:t>
              </a:r>
              <a:endParaRPr lang="zh-CN" altLang="en-US" sz="1600" u="sng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4">
              <a:extLst>
                <a:ext uri="{FF2B5EF4-FFF2-40B4-BE49-F238E27FC236}">
                  <a16:creationId xmlns:a16="http://schemas.microsoft.com/office/drawing/2014/main" xmlns="" id="{49E1588A-881F-46B7-9F12-5B1DBD7AE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0585" y="3229564"/>
              <a:ext cx="3049737" cy="517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986155" indent="-986155">
                <a:lnSpc>
                  <a:spcPct val="140000"/>
                </a:lnSpc>
                <a:spcBef>
                  <a:spcPts val="1000"/>
                </a:spcBef>
              </a:pPr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按压体位</a:t>
              </a:r>
              <a:r>
                <a: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036743F-D0D9-4DC0-9158-3106B09B10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22" name="TextBox 76">
            <a:extLst>
              <a:ext uri="{FF2B5EF4-FFF2-40B4-BE49-F238E27FC236}">
                <a16:creationId xmlns:a16="http://schemas.microsoft.com/office/drawing/2014/main" xmlns="" id="{0D860137-F68E-41A8-9300-0B438DE44984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A7D5217-60E0-4EFD-815F-1495372916FF}"/>
              </a:ext>
            </a:extLst>
          </p:cNvPr>
          <p:cNvGrpSpPr/>
          <p:nvPr/>
        </p:nvGrpSpPr>
        <p:grpSpPr>
          <a:xfrm>
            <a:off x="1229141" y="4132017"/>
            <a:ext cx="4386752" cy="1472725"/>
            <a:chOff x="2090383" y="3245208"/>
            <a:chExt cx="3125087" cy="1472725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87AED3B-177A-4F53-AA71-977E7279ED4B}"/>
                </a:ext>
              </a:extLst>
            </p:cNvPr>
            <p:cNvCxnSpPr>
              <a:cxnSpLocks/>
            </p:cNvCxnSpPr>
            <p:nvPr/>
          </p:nvCxnSpPr>
          <p:spPr>
            <a:xfrm>
              <a:off x="2268882" y="3843576"/>
              <a:ext cx="319124" cy="0"/>
            </a:xfrm>
            <a:prstGeom prst="line">
              <a:avLst/>
            </a:prstGeom>
            <a:ln w="50800">
              <a:solidFill>
                <a:srgbClr val="2A78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C89960F7-3393-4C2E-BE70-1532C7B38C7F}"/>
                </a:ext>
              </a:extLst>
            </p:cNvPr>
            <p:cNvSpPr txBox="1"/>
            <p:nvPr/>
          </p:nvSpPr>
          <p:spPr>
            <a:xfrm>
              <a:off x="2090383" y="3930281"/>
              <a:ext cx="2943596" cy="787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胸骨下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1/3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交界处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双乳头与前正中线交界处</a:t>
              </a:r>
            </a:p>
          </p:txBody>
        </p:sp>
        <p:sp>
          <p:nvSpPr>
            <p:cNvPr id="19" name="Rectangle 24">
              <a:extLst>
                <a:ext uri="{FF2B5EF4-FFF2-40B4-BE49-F238E27FC236}">
                  <a16:creationId xmlns:a16="http://schemas.microsoft.com/office/drawing/2014/main" xmlns="" id="{50B7AF6D-E957-4985-A532-F97E28511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5733" y="3245208"/>
              <a:ext cx="30497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1" hangingPunct="1"/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按压</a:t>
              </a: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部位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5AB5726-1A3D-4216-BEE6-99CFC6FB5425}"/>
              </a:ext>
            </a:extLst>
          </p:cNvPr>
          <p:cNvGrpSpPr/>
          <p:nvPr/>
        </p:nvGrpSpPr>
        <p:grpSpPr>
          <a:xfrm>
            <a:off x="7127811" y="4132017"/>
            <a:ext cx="4386752" cy="1842056"/>
            <a:chOff x="2090383" y="3245208"/>
            <a:chExt cx="3125087" cy="1842056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19D92559-11A7-4DA4-A1D0-E9D7CB16B718}"/>
                </a:ext>
              </a:extLst>
            </p:cNvPr>
            <p:cNvCxnSpPr>
              <a:cxnSpLocks/>
            </p:cNvCxnSpPr>
            <p:nvPr/>
          </p:nvCxnSpPr>
          <p:spPr>
            <a:xfrm>
              <a:off x="2268882" y="3843576"/>
              <a:ext cx="319124" cy="0"/>
            </a:xfrm>
            <a:prstGeom prst="line">
              <a:avLst/>
            </a:prstGeom>
            <a:ln w="50800">
              <a:solidFill>
                <a:srgbClr val="2A78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DC5BBC1E-627D-42DB-AE30-2AF36056BD08}"/>
                </a:ext>
              </a:extLst>
            </p:cNvPr>
            <p:cNvSpPr txBox="1"/>
            <p:nvPr/>
          </p:nvSpPr>
          <p:spPr>
            <a:xfrm>
              <a:off x="2090383" y="3930281"/>
              <a:ext cx="2943596" cy="1156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胸骨下陷至少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5cm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有效标准：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能触摸到颈或股动脉搏动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xmlns="" id="{FF7FF795-422F-4D38-9052-D21E78386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5733" y="3245208"/>
              <a:ext cx="30497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1" hangingPunct="1"/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按压</a:t>
              </a: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深度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B5C4FC7-553F-40E8-93F7-95DBFFBDB351}"/>
              </a:ext>
            </a:extLst>
          </p:cNvPr>
          <p:cNvCxnSpPr/>
          <p:nvPr/>
        </p:nvCxnSpPr>
        <p:spPr>
          <a:xfrm>
            <a:off x="5615893" y="1561388"/>
            <a:ext cx="0" cy="4043354"/>
          </a:xfrm>
          <a:prstGeom prst="line">
            <a:avLst/>
          </a:prstGeom>
          <a:ln w="28575">
            <a:solidFill>
              <a:srgbClr val="2A7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E217F43-E0C5-4EBA-9C2E-52D26491A8FA}"/>
              </a:ext>
            </a:extLst>
          </p:cNvPr>
          <p:cNvCxnSpPr>
            <a:cxnSpLocks/>
          </p:cNvCxnSpPr>
          <p:nvPr/>
        </p:nvCxnSpPr>
        <p:spPr>
          <a:xfrm flipH="1">
            <a:off x="2755998" y="3717032"/>
            <a:ext cx="5636941" cy="0"/>
          </a:xfrm>
          <a:prstGeom prst="line">
            <a:avLst/>
          </a:prstGeom>
          <a:ln w="28575">
            <a:solidFill>
              <a:srgbClr val="2A7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1D0C4FC-AF65-4FD7-A1FC-1C3C25AEA3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382" y="2317954"/>
            <a:ext cx="2948892" cy="294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891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170993A-928F-40AB-9526-E45C8403991E}"/>
              </a:ext>
            </a:extLst>
          </p:cNvPr>
          <p:cNvSpPr/>
          <p:nvPr/>
        </p:nvSpPr>
        <p:spPr>
          <a:xfrm>
            <a:off x="1144546" y="2105027"/>
            <a:ext cx="2232248" cy="568075"/>
          </a:xfrm>
          <a:prstGeom prst="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0FB0BF8-B0A5-423B-A0CB-087B2E22CC8C}"/>
              </a:ext>
            </a:extLst>
          </p:cNvPr>
          <p:cNvSpPr/>
          <p:nvPr/>
        </p:nvSpPr>
        <p:spPr>
          <a:xfrm>
            <a:off x="1130900" y="3885428"/>
            <a:ext cx="2232248" cy="568075"/>
          </a:xfrm>
          <a:prstGeom prst="rect">
            <a:avLst/>
          </a:prstGeom>
          <a:solidFill>
            <a:srgbClr val="2A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6">
            <a:extLst>
              <a:ext uri="{FF2B5EF4-FFF2-40B4-BE49-F238E27FC236}">
                <a16:creationId xmlns:a16="http://schemas.microsoft.com/office/drawing/2014/main" xmlns="" id="{A0688187-627E-45A3-A4D2-3143581DA5FC}"/>
              </a:ext>
            </a:extLst>
          </p:cNvPr>
          <p:cNvSpPr txBox="1"/>
          <p:nvPr/>
        </p:nvSpPr>
        <p:spPr>
          <a:xfrm>
            <a:off x="1524433" y="2116316"/>
            <a:ext cx="2519088" cy="484748"/>
          </a:xfrm>
          <a:prstGeom prst="rect">
            <a:avLst/>
          </a:prstGeom>
          <a:noFill/>
          <a:ln w="9525">
            <a:noFill/>
          </a:ln>
        </p:spPr>
        <p:txBody>
          <a:bodyPr tIns="0" bIns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专业人士</a:t>
            </a:r>
          </a:p>
        </p:txBody>
      </p:sp>
      <p:sp>
        <p:nvSpPr>
          <p:cNvPr id="50" name="TextBox 47">
            <a:extLst>
              <a:ext uri="{FF2B5EF4-FFF2-40B4-BE49-F238E27FC236}">
                <a16:creationId xmlns:a16="http://schemas.microsoft.com/office/drawing/2014/main" xmlns="" id="{9C998A29-7B81-4D50-80EC-0CE969E073B4}"/>
              </a:ext>
            </a:extLst>
          </p:cNvPr>
          <p:cNvSpPr txBox="1"/>
          <p:nvPr/>
        </p:nvSpPr>
        <p:spPr>
          <a:xfrm>
            <a:off x="1065524" y="2767891"/>
            <a:ext cx="3742646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摸颈动脉脉搏，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在喉结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左右约两指幅处，单侧触摸、力度适中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时间＜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秒</a:t>
            </a:r>
          </a:p>
        </p:txBody>
      </p:sp>
      <p:sp>
        <p:nvSpPr>
          <p:cNvPr id="51" name="TextBox 48">
            <a:extLst>
              <a:ext uri="{FF2B5EF4-FFF2-40B4-BE49-F238E27FC236}">
                <a16:creationId xmlns:a16="http://schemas.microsoft.com/office/drawing/2014/main" xmlns="" id="{1712EA23-08BB-4BE6-B6CE-E2E9B3C7C49B}"/>
              </a:ext>
            </a:extLst>
          </p:cNvPr>
          <p:cNvSpPr txBox="1"/>
          <p:nvPr/>
        </p:nvSpPr>
        <p:spPr>
          <a:xfrm>
            <a:off x="1432733" y="3875228"/>
            <a:ext cx="2519088" cy="484748"/>
          </a:xfrm>
          <a:prstGeom prst="rect">
            <a:avLst/>
          </a:prstGeom>
          <a:noFill/>
          <a:ln w="9525">
            <a:noFill/>
          </a:ln>
        </p:spPr>
        <p:txBody>
          <a:bodyPr tIns="0" bIns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非专业人士</a:t>
            </a:r>
          </a:p>
        </p:txBody>
      </p:sp>
      <p:sp>
        <p:nvSpPr>
          <p:cNvPr id="52" name="TextBox 49">
            <a:extLst>
              <a:ext uri="{FF2B5EF4-FFF2-40B4-BE49-F238E27FC236}">
                <a16:creationId xmlns:a16="http://schemas.microsoft.com/office/drawing/2014/main" xmlns="" id="{07B2EA85-150C-49A0-AE57-F0312FC746CB}"/>
              </a:ext>
            </a:extLst>
          </p:cNvPr>
          <p:cNvSpPr txBox="1"/>
          <p:nvPr/>
        </p:nvSpPr>
        <p:spPr>
          <a:xfrm>
            <a:off x="1040326" y="4640364"/>
            <a:ext cx="3742646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立即胸外心脏按压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!!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A7CEE44-3E3E-453D-ACA6-D49CE5E3D8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21" name="TextBox 76">
            <a:extLst>
              <a:ext uri="{FF2B5EF4-FFF2-40B4-BE49-F238E27FC236}">
                <a16:creationId xmlns:a16="http://schemas.microsoft.com/office/drawing/2014/main" xmlns="" id="{40775AF5-B263-4D83-A967-F2C8D7DA6B13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A959C09-B050-4C66-BB8D-D2FAAFD35659}"/>
              </a:ext>
            </a:extLst>
          </p:cNvPr>
          <p:cNvGrpSpPr/>
          <p:nvPr/>
        </p:nvGrpSpPr>
        <p:grpSpPr>
          <a:xfrm>
            <a:off x="7521801" y="3810308"/>
            <a:ext cx="4059410" cy="1313139"/>
            <a:chOff x="5907995" y="1754159"/>
            <a:chExt cx="4059410" cy="131313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3B08833-22A8-4A02-AD9A-4130CC61AEC0}"/>
                </a:ext>
              </a:extLst>
            </p:cNvPr>
            <p:cNvSpPr/>
            <p:nvPr/>
          </p:nvSpPr>
          <p:spPr>
            <a:xfrm>
              <a:off x="5907995" y="2064203"/>
              <a:ext cx="4059410" cy="10030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呼救；拨打急救电话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（先急救，再求救）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F092C35F-04AD-4648-B8D8-A60814F3514E}"/>
                </a:ext>
              </a:extLst>
            </p:cNvPr>
            <p:cNvSpPr/>
            <p:nvPr/>
          </p:nvSpPr>
          <p:spPr>
            <a:xfrm>
              <a:off x="5907995" y="1754159"/>
              <a:ext cx="2241974" cy="49821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2A7864"/>
                  </a:solidFill>
                  <a:cs typeface="+mn-ea"/>
                  <a:sym typeface="+mn-lt"/>
                </a:rPr>
                <a:t>二叫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D3E3712-0B4A-454D-9412-B97A987FA01F}"/>
              </a:ext>
            </a:extLst>
          </p:cNvPr>
          <p:cNvGrpSpPr/>
          <p:nvPr/>
        </p:nvGrpSpPr>
        <p:grpSpPr>
          <a:xfrm>
            <a:off x="7521801" y="2142790"/>
            <a:ext cx="4059410" cy="1150613"/>
            <a:chOff x="5907995" y="1701242"/>
            <a:chExt cx="4059410" cy="115061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84295533-A970-4739-B5B6-AFDB12932BCD}"/>
                </a:ext>
              </a:extLst>
            </p:cNvPr>
            <p:cNvSpPr/>
            <p:nvPr/>
          </p:nvSpPr>
          <p:spPr>
            <a:xfrm>
              <a:off x="5907995" y="2064203"/>
              <a:ext cx="4059410" cy="78765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判断有无意识（＜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秒）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1.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拍打双肩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;2.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大声呼换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;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3.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掐压穴位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34F79E6C-3BE9-4AC8-AA06-89DE4B33C6E0}"/>
                </a:ext>
              </a:extLst>
            </p:cNvPr>
            <p:cNvSpPr/>
            <p:nvPr/>
          </p:nvSpPr>
          <p:spPr>
            <a:xfrm>
              <a:off x="5907995" y="1701242"/>
              <a:ext cx="2241974" cy="49821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2A7864"/>
                  </a:solidFill>
                  <a:cs typeface="+mn-ea"/>
                  <a:sym typeface="+mn-lt"/>
                </a:rPr>
                <a:t>一叫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FEB0023-7A54-4D27-91F5-739A7DFFC4E2}"/>
              </a:ext>
            </a:extLst>
          </p:cNvPr>
          <p:cNvSpPr/>
          <p:nvPr/>
        </p:nvSpPr>
        <p:spPr>
          <a:xfrm>
            <a:off x="7511386" y="2178012"/>
            <a:ext cx="3985213" cy="1405159"/>
          </a:xfrm>
          <a:prstGeom prst="rect">
            <a:avLst/>
          </a:prstGeom>
          <a:noFill/>
          <a:ln>
            <a:solidFill>
              <a:srgbClr val="2A7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54914C42-111A-434C-B6E8-D37449ACDA8D}"/>
              </a:ext>
            </a:extLst>
          </p:cNvPr>
          <p:cNvSpPr/>
          <p:nvPr/>
        </p:nvSpPr>
        <p:spPr>
          <a:xfrm>
            <a:off x="7511387" y="3810308"/>
            <a:ext cx="3985212" cy="1405159"/>
          </a:xfrm>
          <a:prstGeom prst="rect">
            <a:avLst/>
          </a:prstGeom>
          <a:noFill/>
          <a:ln>
            <a:solidFill>
              <a:srgbClr val="2A7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BFE108C-B2D1-44D0-86EB-7D84D6212B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394" y="2531426"/>
            <a:ext cx="2603941" cy="260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38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49" grpId="0"/>
      <p:bldP spid="50" grpId="0"/>
      <p:bldP spid="51" grpId="0"/>
      <p:bldP spid="52" grpId="0"/>
      <p:bldP spid="5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1ABEEB2-F512-42E2-B62F-CEF105CA6BCE}"/>
              </a:ext>
            </a:extLst>
          </p:cNvPr>
          <p:cNvSpPr/>
          <p:nvPr/>
        </p:nvSpPr>
        <p:spPr>
          <a:xfrm>
            <a:off x="-1" y="-45156"/>
            <a:ext cx="12203289" cy="690315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6000">
                <a:srgbClr val="C6EBE1"/>
              </a:gs>
              <a:gs pos="100000">
                <a:srgbClr val="8AD6C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5BC07598-7704-4D7A-A793-B6A7B46E3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6139"/>
            <a:ext cx="12214576" cy="6727335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DD0B39FB-F0B8-4353-A4AA-601B0F2FDF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" y="3243308"/>
            <a:ext cx="12192000" cy="53910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1835937-CD59-47D5-A886-16D57EC8AC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r="17949" b="75298"/>
          <a:stretch/>
        </p:blipFill>
        <p:spPr>
          <a:xfrm>
            <a:off x="7614116" y="175821"/>
            <a:ext cx="4170475" cy="1811023"/>
          </a:xfrm>
          <a:prstGeom prst="rect">
            <a:avLst/>
          </a:prstGeom>
        </p:spPr>
      </p:pic>
      <p:sp>
        <p:nvSpPr>
          <p:cNvPr id="14" name="TextBox 364">
            <a:extLst>
              <a:ext uri="{FF2B5EF4-FFF2-40B4-BE49-F238E27FC236}">
                <a16:creationId xmlns:a16="http://schemas.microsoft.com/office/drawing/2014/main" xmlns="" id="{3C36E16E-7A41-4214-848E-5D37B522EB41}"/>
              </a:ext>
            </a:extLst>
          </p:cNvPr>
          <p:cNvSpPr txBox="1"/>
          <p:nvPr/>
        </p:nvSpPr>
        <p:spPr>
          <a:xfrm>
            <a:off x="4364168" y="575806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目</a:t>
            </a:r>
          </a:p>
        </p:txBody>
      </p:sp>
      <p:sp>
        <p:nvSpPr>
          <p:cNvPr id="17" name="TextBox 364">
            <a:extLst>
              <a:ext uri="{FF2B5EF4-FFF2-40B4-BE49-F238E27FC236}">
                <a16:creationId xmlns:a16="http://schemas.microsoft.com/office/drawing/2014/main" xmlns="" id="{9F4DEA27-7AAA-49C0-A17D-61511BFC2088}"/>
              </a:ext>
            </a:extLst>
          </p:cNvPr>
          <p:cNvSpPr txBox="1"/>
          <p:nvPr/>
        </p:nvSpPr>
        <p:spPr>
          <a:xfrm>
            <a:off x="6168008" y="586368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录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1A2E5791-E8ED-47F6-99D4-B9CD212809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1" y="175821"/>
            <a:ext cx="729346" cy="73041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931046D-0196-4E51-9B73-F6D014CF8635}"/>
              </a:ext>
            </a:extLst>
          </p:cNvPr>
          <p:cNvSpPr txBox="1"/>
          <p:nvPr/>
        </p:nvSpPr>
        <p:spPr>
          <a:xfrm>
            <a:off x="885287" y="368006"/>
            <a:ext cx="1078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97561"/>
                </a:solidFill>
                <a:cs typeface="+mn-ea"/>
                <a:sym typeface="+mn-lt"/>
              </a:rPr>
              <a:t>LOGO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A369A6C-2767-4ABF-A1BD-7268BE4F8FC8}"/>
              </a:ext>
            </a:extLst>
          </p:cNvPr>
          <p:cNvGrpSpPr/>
          <p:nvPr/>
        </p:nvGrpSpPr>
        <p:grpSpPr>
          <a:xfrm>
            <a:off x="2749934" y="2379212"/>
            <a:ext cx="6768752" cy="864096"/>
            <a:chOff x="1424777" y="2564904"/>
            <a:chExt cx="6412866" cy="86409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0232446F-0997-43FC-938B-DE97B0C8A840}"/>
                </a:ext>
              </a:extLst>
            </p:cNvPr>
            <p:cNvSpPr/>
            <p:nvPr/>
          </p:nvSpPr>
          <p:spPr>
            <a:xfrm>
              <a:off x="1424777" y="2564904"/>
              <a:ext cx="926807" cy="864096"/>
            </a:xfrm>
            <a:prstGeom prst="rect">
              <a:avLst/>
            </a:prstGeom>
            <a:solidFill>
              <a:srgbClr val="2A7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01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2971F24C-9737-4946-BFF7-19C8D338FEA7}"/>
                </a:ext>
              </a:extLst>
            </p:cNvPr>
            <p:cNvSpPr/>
            <p:nvPr/>
          </p:nvSpPr>
          <p:spPr>
            <a:xfrm>
              <a:off x="2351584" y="2577060"/>
              <a:ext cx="5486059" cy="84025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A7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EA478E1-4B7D-46B7-827C-AD1902F41CF1}"/>
              </a:ext>
            </a:extLst>
          </p:cNvPr>
          <p:cNvGrpSpPr/>
          <p:nvPr/>
        </p:nvGrpSpPr>
        <p:grpSpPr>
          <a:xfrm>
            <a:off x="2749934" y="3557527"/>
            <a:ext cx="6768752" cy="864096"/>
            <a:chOff x="1424777" y="2564904"/>
            <a:chExt cx="6412866" cy="864096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2373A9B8-ACBC-4F2E-9152-48A40C9A94A8}"/>
                </a:ext>
              </a:extLst>
            </p:cNvPr>
            <p:cNvSpPr/>
            <p:nvPr/>
          </p:nvSpPr>
          <p:spPr>
            <a:xfrm>
              <a:off x="1424777" y="2564904"/>
              <a:ext cx="926807" cy="864096"/>
            </a:xfrm>
            <a:prstGeom prst="rect">
              <a:avLst/>
            </a:prstGeom>
            <a:solidFill>
              <a:srgbClr val="2A7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02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D92447BC-58D8-4ECD-AC80-A8EBEB5FC1CC}"/>
                </a:ext>
              </a:extLst>
            </p:cNvPr>
            <p:cNvSpPr/>
            <p:nvPr/>
          </p:nvSpPr>
          <p:spPr>
            <a:xfrm>
              <a:off x="2351584" y="2577060"/>
              <a:ext cx="5486059" cy="84025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A7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F1EE43A4-AA32-45EC-B5FB-DEC3F04C0BFB}"/>
              </a:ext>
            </a:extLst>
          </p:cNvPr>
          <p:cNvGrpSpPr/>
          <p:nvPr/>
        </p:nvGrpSpPr>
        <p:grpSpPr>
          <a:xfrm>
            <a:off x="2749934" y="4676758"/>
            <a:ext cx="6768752" cy="864096"/>
            <a:chOff x="1424777" y="2564904"/>
            <a:chExt cx="6412866" cy="864096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BCC66A02-6C31-4211-ABE6-8433261E57C2}"/>
                </a:ext>
              </a:extLst>
            </p:cNvPr>
            <p:cNvSpPr/>
            <p:nvPr/>
          </p:nvSpPr>
          <p:spPr>
            <a:xfrm>
              <a:off x="1424777" y="2564904"/>
              <a:ext cx="926807" cy="864096"/>
            </a:xfrm>
            <a:prstGeom prst="rect">
              <a:avLst/>
            </a:prstGeom>
            <a:solidFill>
              <a:srgbClr val="2A7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03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94ADBCD1-F86D-421F-8F67-EBAB7A18F2B6}"/>
                </a:ext>
              </a:extLst>
            </p:cNvPr>
            <p:cNvSpPr/>
            <p:nvPr/>
          </p:nvSpPr>
          <p:spPr>
            <a:xfrm>
              <a:off x="2351584" y="2577060"/>
              <a:ext cx="5486059" cy="84025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A7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cs typeface="+mn-ea"/>
                <a:sym typeface="+mn-lt"/>
              </a:endParaRPr>
            </a:p>
          </p:txBody>
        </p:sp>
      </p:grpSp>
      <p:sp>
        <p:nvSpPr>
          <p:cNvPr id="40" name="TextBox 76">
            <a:extLst>
              <a:ext uri="{FF2B5EF4-FFF2-40B4-BE49-F238E27FC236}">
                <a16:creationId xmlns:a16="http://schemas.microsoft.com/office/drawing/2014/main" xmlns="" id="{29AF2553-36BC-4901-A51C-B676EC1D0EE8}"/>
              </a:ext>
            </a:extLst>
          </p:cNvPr>
          <p:cNvSpPr txBox="1"/>
          <p:nvPr/>
        </p:nvSpPr>
        <p:spPr>
          <a:xfrm>
            <a:off x="3862860" y="2504720"/>
            <a:ext cx="3912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dirty="0">
                <a:solidFill>
                  <a:srgbClr val="297561"/>
                </a:solidFill>
                <a:cs typeface="+mn-ea"/>
                <a:sym typeface="+mn-lt"/>
              </a:rPr>
              <a:t>心脏骤停定义与原因</a:t>
            </a:r>
            <a:endParaRPr lang="zh-CN" altLang="en-US" sz="28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sp>
        <p:nvSpPr>
          <p:cNvPr id="41" name="TextBox 76">
            <a:extLst>
              <a:ext uri="{FF2B5EF4-FFF2-40B4-BE49-F238E27FC236}">
                <a16:creationId xmlns:a16="http://schemas.microsoft.com/office/drawing/2014/main" xmlns="" id="{6BA256CC-6845-4113-9FE7-A55BC4BBF1DD}"/>
              </a:ext>
            </a:extLst>
          </p:cNvPr>
          <p:cNvSpPr txBox="1"/>
          <p:nvPr/>
        </p:nvSpPr>
        <p:spPr>
          <a:xfrm>
            <a:off x="3862860" y="3653458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dirty="0">
                <a:solidFill>
                  <a:srgbClr val="297561"/>
                </a:solidFill>
                <a:cs typeface="+mn-ea"/>
                <a:sym typeface="+mn-lt"/>
              </a:rPr>
              <a:t>心脏骤停的临床表现与诊断</a:t>
            </a:r>
            <a:endParaRPr lang="zh-CN" altLang="en-US" sz="28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sp>
        <p:nvSpPr>
          <p:cNvPr id="42" name="TextBox 76">
            <a:extLst>
              <a:ext uri="{FF2B5EF4-FFF2-40B4-BE49-F238E27FC236}">
                <a16:creationId xmlns:a16="http://schemas.microsoft.com/office/drawing/2014/main" xmlns="" id="{05288B96-1D67-4ECC-8FC8-1521F331C1E5}"/>
              </a:ext>
            </a:extLst>
          </p:cNvPr>
          <p:cNvSpPr txBox="1"/>
          <p:nvPr/>
        </p:nvSpPr>
        <p:spPr>
          <a:xfrm>
            <a:off x="3862860" y="4810136"/>
            <a:ext cx="3912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dirty="0">
                <a:solidFill>
                  <a:srgbClr val="297561"/>
                </a:solidFill>
                <a:cs typeface="+mn-ea"/>
                <a:sym typeface="+mn-lt"/>
              </a:rPr>
              <a:t>心肺复苏操作方法</a:t>
            </a:r>
            <a:endParaRPr lang="zh-CN" altLang="en-US" sz="28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B4181DC-B94E-465A-ABBF-653D1CF2E43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 t="4379" r="16649" b="48297"/>
          <a:stretch/>
        </p:blipFill>
        <p:spPr>
          <a:xfrm rot="20439995" flipH="1">
            <a:off x="1243141" y="1873316"/>
            <a:ext cx="491530" cy="115433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59F4CC17-6006-4370-B30E-086F363DC2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24" t="50969" r="4023"/>
          <a:stretch/>
        </p:blipFill>
        <p:spPr>
          <a:xfrm rot="19902187">
            <a:off x="9946835" y="4071762"/>
            <a:ext cx="1179967" cy="1470188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ED4418C5-D148-48C1-8290-16D810CBF25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2" t="13681" r="52744" b="52243"/>
          <a:stretch/>
        </p:blipFill>
        <p:spPr>
          <a:xfrm>
            <a:off x="9701975" y="1793998"/>
            <a:ext cx="1182597" cy="101727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85DD6A22-E5AA-423C-A0B9-EDD320340F3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8" t="51541" r="47456"/>
          <a:stretch/>
        </p:blipFill>
        <p:spPr>
          <a:xfrm>
            <a:off x="861530" y="3606614"/>
            <a:ext cx="1192235" cy="120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056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6" grpId="0"/>
      <p:bldP spid="40" grpId="0"/>
      <p:bldP spid="41" grpId="0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1ABEEB2-F512-42E2-B62F-CEF105CA6BCE}"/>
              </a:ext>
            </a:extLst>
          </p:cNvPr>
          <p:cNvSpPr/>
          <p:nvPr/>
        </p:nvSpPr>
        <p:spPr>
          <a:xfrm>
            <a:off x="-1" y="-45156"/>
            <a:ext cx="12203289" cy="690315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6000">
                <a:srgbClr val="C6EBE1"/>
              </a:gs>
              <a:gs pos="100000">
                <a:srgbClr val="8AD6C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701CEB6-2AD3-4B65-B862-93E62F720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8" y="1430434"/>
            <a:ext cx="12214576" cy="67273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D19EB1A-8427-4539-B6ED-2470B7EE8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7603"/>
            <a:ext cx="12192000" cy="53910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B33555F-497A-4A67-AB94-7B7BCC3927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r="10191"/>
          <a:stretch/>
        </p:blipFill>
        <p:spPr>
          <a:xfrm>
            <a:off x="9450" y="3512905"/>
            <a:ext cx="12299976" cy="35966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1835937-CD59-47D5-A886-16D57EC8AC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r="17949" b="75298"/>
          <a:stretch/>
        </p:blipFill>
        <p:spPr>
          <a:xfrm>
            <a:off x="7614116" y="175821"/>
            <a:ext cx="4170475" cy="181102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9B8FFD5-47F9-4540-AF82-87E16A0A49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08" y="4022491"/>
            <a:ext cx="3713351" cy="2675349"/>
          </a:xfrm>
          <a:prstGeom prst="rect">
            <a:avLst/>
          </a:prstGeom>
        </p:spPr>
      </p:pic>
      <p:sp>
        <p:nvSpPr>
          <p:cNvPr id="14" name="TextBox 364">
            <a:extLst>
              <a:ext uri="{FF2B5EF4-FFF2-40B4-BE49-F238E27FC236}">
                <a16:creationId xmlns:a16="http://schemas.microsoft.com/office/drawing/2014/main" xmlns="" id="{3C36E16E-7A41-4214-848E-5D37B522EB41}"/>
              </a:ext>
            </a:extLst>
          </p:cNvPr>
          <p:cNvSpPr txBox="1"/>
          <p:nvPr/>
        </p:nvSpPr>
        <p:spPr>
          <a:xfrm>
            <a:off x="2761550" y="1426078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演</a:t>
            </a:r>
          </a:p>
        </p:txBody>
      </p:sp>
      <p:sp>
        <p:nvSpPr>
          <p:cNvPr id="15" name="TextBox 364">
            <a:extLst>
              <a:ext uri="{FF2B5EF4-FFF2-40B4-BE49-F238E27FC236}">
                <a16:creationId xmlns:a16="http://schemas.microsoft.com/office/drawing/2014/main" xmlns="" id="{08E2F807-57EA-4E0C-8668-718782C43E34}"/>
              </a:ext>
            </a:extLst>
          </p:cNvPr>
          <p:cNvSpPr txBox="1"/>
          <p:nvPr/>
        </p:nvSpPr>
        <p:spPr>
          <a:xfrm>
            <a:off x="4460521" y="1426078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示</a:t>
            </a:r>
          </a:p>
        </p:txBody>
      </p:sp>
      <p:sp>
        <p:nvSpPr>
          <p:cNvPr id="16" name="TextBox 364">
            <a:extLst>
              <a:ext uri="{FF2B5EF4-FFF2-40B4-BE49-F238E27FC236}">
                <a16:creationId xmlns:a16="http://schemas.microsoft.com/office/drawing/2014/main" xmlns="" id="{030084FD-8E9F-4E8C-9AA6-29EEB19B31DB}"/>
              </a:ext>
            </a:extLst>
          </p:cNvPr>
          <p:cNvSpPr txBox="1"/>
          <p:nvPr/>
        </p:nvSpPr>
        <p:spPr>
          <a:xfrm>
            <a:off x="6142513" y="1426078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完</a:t>
            </a:r>
          </a:p>
        </p:txBody>
      </p:sp>
      <p:sp>
        <p:nvSpPr>
          <p:cNvPr id="17" name="TextBox 364">
            <a:extLst>
              <a:ext uri="{FF2B5EF4-FFF2-40B4-BE49-F238E27FC236}">
                <a16:creationId xmlns:a16="http://schemas.microsoft.com/office/drawing/2014/main" xmlns="" id="{9F4DEA27-7AAA-49C0-A17D-61511BFC2088}"/>
              </a:ext>
            </a:extLst>
          </p:cNvPr>
          <p:cNvSpPr txBox="1"/>
          <p:nvPr/>
        </p:nvSpPr>
        <p:spPr>
          <a:xfrm>
            <a:off x="7780509" y="1426078"/>
            <a:ext cx="1531188" cy="17081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zh-CN" altLang="en-US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毕</a:t>
            </a:r>
          </a:p>
        </p:txBody>
      </p:sp>
      <p:sp>
        <p:nvSpPr>
          <p:cNvPr id="18" name="TextBox 1575">
            <a:extLst>
              <a:ext uri="{FF2B5EF4-FFF2-40B4-BE49-F238E27FC236}">
                <a16:creationId xmlns:a16="http://schemas.microsoft.com/office/drawing/2014/main" xmlns="" id="{11D74822-4831-4C45-ACD3-1A47BAFC3B19}"/>
              </a:ext>
            </a:extLst>
          </p:cNvPr>
          <p:cNvSpPr txBox="1"/>
          <p:nvPr/>
        </p:nvSpPr>
        <p:spPr>
          <a:xfrm>
            <a:off x="4201772" y="1114595"/>
            <a:ext cx="3889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>
              <a:defRPr/>
            </a:pPr>
            <a:r>
              <a:rPr lang="en-US" sz="2000" dirty="0">
                <a:solidFill>
                  <a:srgbClr val="3EB495"/>
                </a:solidFill>
                <a:cs typeface="+mn-ea"/>
                <a:sym typeface="+mn-lt"/>
              </a:rPr>
              <a:t>LANDINGSLIDE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1DB15EC-8F29-49BB-9970-ED8F6F5B0AE7}"/>
              </a:ext>
            </a:extLst>
          </p:cNvPr>
          <p:cNvSpPr/>
          <p:nvPr/>
        </p:nvSpPr>
        <p:spPr>
          <a:xfrm>
            <a:off x="3116853" y="3837825"/>
            <a:ext cx="497443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pc="4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pc="4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：徐州市矿大实验</a:t>
            </a:r>
            <a:r>
              <a:rPr lang="zh-CN" altLang="en-US" spc="4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学校 </a:t>
            </a:r>
            <a:r>
              <a:rPr lang="zh-CN" altLang="en-US" spc="4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阚海力</a:t>
            </a:r>
            <a:endParaRPr lang="en-US" altLang="zh-CN" spc="45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 defTabSz="685800"/>
            <a:r>
              <a:rPr lang="zh-CN" altLang="en-US" spc="4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指导</a:t>
            </a:r>
            <a:r>
              <a:rPr lang="zh-CN" altLang="en-US" spc="4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老师：郭丽国</a:t>
            </a:r>
          </a:p>
          <a:p>
            <a:pPr algn="ctr" defTabSz="685800"/>
            <a:endParaRPr lang="zh-CN" altLang="en-US" spc="4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64C5DB7A-FD22-4D61-8194-5B2BFA870A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980" y="4311386"/>
            <a:ext cx="2474331" cy="247433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1A2E5791-E8ED-47F6-99D4-B9CD212809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1" y="175821"/>
            <a:ext cx="729346" cy="73041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931046D-0196-4E51-9B73-F6D014CF8635}"/>
              </a:ext>
            </a:extLst>
          </p:cNvPr>
          <p:cNvSpPr txBox="1"/>
          <p:nvPr/>
        </p:nvSpPr>
        <p:spPr>
          <a:xfrm>
            <a:off x="885287" y="368006"/>
            <a:ext cx="1078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97561"/>
                </a:solidFill>
                <a:cs typeface="+mn-ea"/>
                <a:sym typeface="+mn-lt"/>
              </a:rPr>
              <a:t>LOGO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4FAC4BD-1689-46EF-A473-96811BD61F3F}"/>
              </a:ext>
            </a:extLst>
          </p:cNvPr>
          <p:cNvSpPr/>
          <p:nvPr/>
        </p:nvSpPr>
        <p:spPr>
          <a:xfrm>
            <a:off x="3107951" y="3217091"/>
            <a:ext cx="5153511" cy="390350"/>
          </a:xfrm>
          <a:prstGeom prst="roundRect">
            <a:avLst/>
          </a:prstGeom>
          <a:solidFill>
            <a:srgbClr val="369C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000" dirty="0"/>
              <a:t>心肺复苏是心脏骤停抢救的关键</a:t>
            </a:r>
          </a:p>
        </p:txBody>
      </p:sp>
    </p:spTree>
    <p:extLst>
      <p:ext uri="{BB962C8B-B14F-4D97-AF65-F5344CB8AC3E}">
        <p14:creationId xmlns:p14="http://schemas.microsoft.com/office/powerpoint/2010/main" val="17480389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9000">
        <p15:prstTrans prst="prestige"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6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1ABEEB2-F512-42E2-B62F-CEF105CA6BCE}"/>
              </a:ext>
            </a:extLst>
          </p:cNvPr>
          <p:cNvSpPr/>
          <p:nvPr/>
        </p:nvSpPr>
        <p:spPr>
          <a:xfrm>
            <a:off x="-1" y="-45156"/>
            <a:ext cx="12203289" cy="690315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6000">
                <a:srgbClr val="C6EBE1"/>
              </a:gs>
              <a:gs pos="100000">
                <a:srgbClr val="8AD6C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701CEB6-2AD3-4B65-B862-93E62F720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9" y="-62996"/>
            <a:ext cx="12214576" cy="67273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D19EB1A-8427-4539-B6ED-2470B7EE8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0" y="1491578"/>
            <a:ext cx="12192000" cy="53910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3424BE9-0F52-4DBE-BE0B-371B62B09F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" r="13331"/>
          <a:stretch/>
        </p:blipFill>
        <p:spPr>
          <a:xfrm rot="5400000">
            <a:off x="1698889" y="176931"/>
            <a:ext cx="5947553" cy="720724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1835937-CD59-47D5-A886-16D57EC8AC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r="17949" b="75298"/>
          <a:stretch/>
        </p:blipFill>
        <p:spPr>
          <a:xfrm>
            <a:off x="7614116" y="175821"/>
            <a:ext cx="4170475" cy="181102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1A2E5791-E8ED-47F6-99D4-B9CD212809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1" y="175821"/>
            <a:ext cx="729346" cy="73041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931046D-0196-4E51-9B73-F6D014CF8635}"/>
              </a:ext>
            </a:extLst>
          </p:cNvPr>
          <p:cNvSpPr txBox="1"/>
          <p:nvPr/>
        </p:nvSpPr>
        <p:spPr>
          <a:xfrm>
            <a:off x="885287" y="368006"/>
            <a:ext cx="1078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97561"/>
                </a:solidFill>
                <a:cs typeface="+mn-ea"/>
                <a:sym typeface="+mn-lt"/>
              </a:rPr>
              <a:t>LOGO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sp>
        <p:nvSpPr>
          <p:cNvPr id="21" name="TextBox 364">
            <a:extLst>
              <a:ext uri="{FF2B5EF4-FFF2-40B4-BE49-F238E27FC236}">
                <a16:creationId xmlns:a16="http://schemas.microsoft.com/office/drawing/2014/main" xmlns="" id="{95AF6564-63CD-46D5-8BCA-654ACEDF717E}"/>
              </a:ext>
            </a:extLst>
          </p:cNvPr>
          <p:cNvSpPr txBox="1"/>
          <p:nvPr/>
        </p:nvSpPr>
        <p:spPr>
          <a:xfrm>
            <a:off x="2565235" y="2367683"/>
            <a:ext cx="3611373" cy="15696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altLang="zh-CN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PART</a:t>
            </a:r>
            <a:r>
              <a:rPr lang="en-US" altLang="zh-CN" sz="9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96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2A7864"/>
              </a:solidFill>
              <a:effectLst>
                <a:outerShdw dist="38100" dir="2700000" algn="bl" rotWithShape="0">
                  <a:schemeClr val="accent5">
                    <a:alpha val="25000"/>
                  </a:scheme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8A582AE-F47B-425C-B11F-EB08BB39C6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603" y="1700815"/>
            <a:ext cx="5181784" cy="5181784"/>
          </a:xfrm>
          <a:prstGeom prst="rect">
            <a:avLst/>
          </a:prstGeom>
        </p:spPr>
      </p:pic>
      <p:sp>
        <p:nvSpPr>
          <p:cNvPr id="23" name="TextBox 76">
            <a:extLst>
              <a:ext uri="{FF2B5EF4-FFF2-40B4-BE49-F238E27FC236}">
                <a16:creationId xmlns:a16="http://schemas.microsoft.com/office/drawing/2014/main" xmlns="" id="{06974612-E591-4A0C-8866-791357D49750}"/>
              </a:ext>
            </a:extLst>
          </p:cNvPr>
          <p:cNvSpPr txBox="1"/>
          <p:nvPr/>
        </p:nvSpPr>
        <p:spPr>
          <a:xfrm>
            <a:off x="2565236" y="3810391"/>
            <a:ext cx="49768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6000" dirty="0">
                <a:solidFill>
                  <a:srgbClr val="297561"/>
                </a:solidFill>
                <a:cs typeface="+mn-ea"/>
                <a:sym typeface="+mn-lt"/>
              </a:rPr>
              <a:t>心脏骤停</a:t>
            </a:r>
            <a:endParaRPr lang="en-US" altLang="zh-CN" sz="6000" dirty="0">
              <a:solidFill>
                <a:srgbClr val="297561"/>
              </a:solidFill>
              <a:cs typeface="+mn-ea"/>
              <a:sym typeface="+mn-lt"/>
            </a:endParaRPr>
          </a:p>
          <a:p>
            <a:pPr defTabSz="685800"/>
            <a:r>
              <a:rPr lang="zh-CN" altLang="en-US" sz="6000" dirty="0">
                <a:solidFill>
                  <a:srgbClr val="297561"/>
                </a:solidFill>
                <a:cs typeface="+mn-ea"/>
                <a:sym typeface="+mn-lt"/>
              </a:rPr>
              <a:t>定义与原因</a:t>
            </a:r>
            <a:endParaRPr lang="zh-CN" altLang="en-US" sz="54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5ED42A7-CF08-4024-B75D-25C8B780266B}"/>
              </a:ext>
            </a:extLst>
          </p:cNvPr>
          <p:cNvCxnSpPr/>
          <p:nvPr/>
        </p:nvCxnSpPr>
        <p:spPr>
          <a:xfrm>
            <a:off x="2783632" y="3851348"/>
            <a:ext cx="720080" cy="0"/>
          </a:xfrm>
          <a:prstGeom prst="line">
            <a:avLst/>
          </a:prstGeom>
          <a:ln w="76200">
            <a:solidFill>
              <a:srgbClr val="E500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93507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6"/>
          <p:cNvSpPr txBox="1"/>
          <p:nvPr/>
        </p:nvSpPr>
        <p:spPr>
          <a:xfrm>
            <a:off x="1164811" y="1916832"/>
            <a:ext cx="3296694" cy="377006"/>
          </a:xfrm>
          <a:prstGeom prst="rect">
            <a:avLst/>
          </a:prstGeom>
          <a:solidFill>
            <a:srgbClr val="297561"/>
          </a:solidFill>
        </p:spPr>
        <p:txBody>
          <a:bodyPr wrap="none" lIns="68559" tIns="34280" rIns="68559" bIns="34280" rtlCol="0">
            <a:spAutoFit/>
          </a:bodyPr>
          <a:lstStyle/>
          <a:p>
            <a:r>
              <a:rPr kumimoji="1"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心脏骤停</a:t>
            </a:r>
            <a:r>
              <a:rPr kumimoji="1"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(cardiac  arrest)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6" name="Rectangle 7"/>
          <p:cNvSpPr/>
          <p:nvPr/>
        </p:nvSpPr>
        <p:spPr>
          <a:xfrm>
            <a:off x="1271464" y="2633114"/>
            <a:ext cx="6053955" cy="1133880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150000"/>
              </a:lnSpc>
              <a:buClr>
                <a:schemeClr val="accent2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是指心脏射血功能的突然终止，大动脉搏动与心音消失，重要器官如脑严重缺血、缺氧，导致生命终止。这种出乎意料的突然死亡，医学上又称</a:t>
            </a:r>
            <a:r>
              <a:rPr lang="zh-CN" altLang="en-US" sz="1600" u="sng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猝死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 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Rectangle 12"/>
          <p:cNvSpPr/>
          <p:nvPr/>
        </p:nvSpPr>
        <p:spPr>
          <a:xfrm>
            <a:off x="1271465" y="4138637"/>
            <a:ext cx="6053954" cy="1503212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150000"/>
              </a:lnSpc>
              <a:buClr>
                <a:schemeClr val="accent2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是公共卫生和临床医学领域中最危急的情况之一，表现为心脏机械活动突然停止，患者刺激无反应，无脉搏，无自主呼吸或濒死喘息等，如不能得到及时有效救治常致患者即刻死亡，即心脏性猝死（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sudden cardiac death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SCD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）。</a:t>
            </a:r>
          </a:p>
        </p:txBody>
      </p:sp>
      <p:sp>
        <p:nvSpPr>
          <p:cNvPr id="144" name="Freeform 22"/>
          <p:cNvSpPr>
            <a:spLocks noEditPoints="1"/>
          </p:cNvSpPr>
          <p:nvPr/>
        </p:nvSpPr>
        <p:spPr bwMode="auto">
          <a:xfrm>
            <a:off x="6093459" y="4610933"/>
            <a:ext cx="316532" cy="228191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59" tIns="34280" rIns="68559" bIns="34280" numCol="1" anchor="t" anchorCtr="0" compatLnSpc="1"/>
          <a:lstStyle/>
          <a:p>
            <a:pPr>
              <a:defRPr/>
            </a:pPr>
            <a:endParaRPr lang="id-ID" sz="2400" kern="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D94DC34-95EE-4068-9938-27BF67E1DF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29" name="TextBox 76">
            <a:extLst>
              <a:ext uri="{FF2B5EF4-FFF2-40B4-BE49-F238E27FC236}">
                <a16:creationId xmlns:a16="http://schemas.microsoft.com/office/drawing/2014/main" xmlns="" id="{EE6D5F09-BCDE-47F9-8566-D821A8CBC0F7}"/>
              </a:ext>
            </a:extLst>
          </p:cNvPr>
          <p:cNvSpPr txBox="1"/>
          <p:nvPr/>
        </p:nvSpPr>
        <p:spPr>
          <a:xfrm>
            <a:off x="1164811" y="512349"/>
            <a:ext cx="3322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心脏骤停定义与原因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D76C6839-BB07-4C65-8E25-9B711365618C}"/>
              </a:ext>
            </a:extLst>
          </p:cNvPr>
          <p:cNvSpPr/>
          <p:nvPr/>
        </p:nvSpPr>
        <p:spPr>
          <a:xfrm>
            <a:off x="1055440" y="2727631"/>
            <a:ext cx="216024" cy="217639"/>
          </a:xfrm>
          <a:prstGeom prst="ellipse">
            <a:avLst/>
          </a:prstGeom>
          <a:solidFill>
            <a:srgbClr val="297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1B331F7-75D2-4AAA-91BE-3ECFC1ABC81B}"/>
              </a:ext>
            </a:extLst>
          </p:cNvPr>
          <p:cNvSpPr/>
          <p:nvPr/>
        </p:nvSpPr>
        <p:spPr>
          <a:xfrm>
            <a:off x="1083662" y="4257275"/>
            <a:ext cx="216024" cy="217639"/>
          </a:xfrm>
          <a:prstGeom prst="ellipse">
            <a:avLst/>
          </a:prstGeom>
          <a:solidFill>
            <a:srgbClr val="297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F67000B-6F70-4F7D-B8D2-069AA47F33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129" y="2277108"/>
            <a:ext cx="3456384" cy="34563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/>
      <p:bldP spid="109" grpId="0"/>
      <p:bldP spid="144" grpId="0" animBg="1"/>
      <p:bldP spid="3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9B120E5B-788F-4A6A-B4EA-984E9930F58F}"/>
              </a:ext>
            </a:extLst>
          </p:cNvPr>
          <p:cNvSpPr/>
          <p:nvPr/>
        </p:nvSpPr>
        <p:spPr bwMode="auto">
          <a:xfrm>
            <a:off x="1793525" y="2462581"/>
            <a:ext cx="3112968" cy="118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心脏疾病（冠心病最多见）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创伤、淹溺、药物过量、窒息、出血等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5C772B0F-E81B-4D10-B191-793FC86D1D90}"/>
              </a:ext>
            </a:extLst>
          </p:cNvPr>
          <p:cNvSpPr/>
          <p:nvPr/>
        </p:nvSpPr>
        <p:spPr bwMode="auto">
          <a:xfrm>
            <a:off x="1581994" y="4581128"/>
            <a:ext cx="9098206" cy="115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 defTabSz="685324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成人发生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SCA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最常见原因为心脏疾病，尤其是冠心病；其他包括创伤、淹溺、药物过量、窒息、出血等非心脏性原因。小儿发生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SCA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的主要原因为非心脏性的，包括呼吸疾病（如气道梗阻、烟雾吸入、溺水、感染、婴儿猝死综合征），中毒（包括药物过量），神经系统疾病等。</a:t>
            </a:r>
          </a:p>
          <a:p>
            <a:pPr defTabSz="685324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išľíďè">
            <a:extLst>
              <a:ext uri="{FF2B5EF4-FFF2-40B4-BE49-F238E27FC236}">
                <a16:creationId xmlns:a16="http://schemas.microsoft.com/office/drawing/2014/main" xmlns="" id="{82ACB956-8AEE-4BBB-9A41-75557BDF100B}"/>
              </a:ext>
            </a:extLst>
          </p:cNvPr>
          <p:cNvSpPr/>
          <p:nvPr/>
        </p:nvSpPr>
        <p:spPr bwMode="auto">
          <a:xfrm>
            <a:off x="7501052" y="2600421"/>
            <a:ext cx="2763006" cy="863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非心脏性 如气道梗阻、烟雾吸入、溺水、感染，中毒等 </a:t>
            </a: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2814E390-5BD6-4A2C-B0E5-6BA5B07BFE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68" name="TextBox 76">
            <a:extLst>
              <a:ext uri="{FF2B5EF4-FFF2-40B4-BE49-F238E27FC236}">
                <a16:creationId xmlns:a16="http://schemas.microsoft.com/office/drawing/2014/main" xmlns="" id="{ADC5750A-E6D2-4E1E-8431-9D934F962756}"/>
              </a:ext>
            </a:extLst>
          </p:cNvPr>
          <p:cNvSpPr txBox="1"/>
          <p:nvPr/>
        </p:nvSpPr>
        <p:spPr>
          <a:xfrm>
            <a:off x="1164811" y="512349"/>
            <a:ext cx="3322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心脏骤停定义与原因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D7B2846-D2F6-4B99-8F06-1B508B85B0D1}"/>
              </a:ext>
            </a:extLst>
          </p:cNvPr>
          <p:cNvGrpSpPr/>
          <p:nvPr/>
        </p:nvGrpSpPr>
        <p:grpSpPr>
          <a:xfrm>
            <a:off x="1570786" y="1781366"/>
            <a:ext cx="3565660" cy="2045568"/>
            <a:chOff x="1559496" y="1916832"/>
            <a:chExt cx="3073541" cy="151216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CAE8C85-F631-40FD-8960-9053372D1DC8}"/>
                </a:ext>
              </a:extLst>
            </p:cNvPr>
            <p:cNvSpPr/>
            <p:nvPr/>
          </p:nvSpPr>
          <p:spPr>
            <a:xfrm>
              <a:off x="1559496" y="1916832"/>
              <a:ext cx="3073541" cy="418117"/>
            </a:xfrm>
            <a:prstGeom prst="rect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19ABB5F1-7ADA-4531-A0E1-FCAA82B3230D}"/>
                </a:ext>
              </a:extLst>
            </p:cNvPr>
            <p:cNvSpPr/>
            <p:nvPr/>
          </p:nvSpPr>
          <p:spPr>
            <a:xfrm>
              <a:off x="1569157" y="2320680"/>
              <a:ext cx="3048000" cy="1108320"/>
            </a:xfrm>
            <a:prstGeom prst="rect">
              <a:avLst/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EE6B41D-F26C-4323-B2D3-00E49657BEC1}"/>
              </a:ext>
            </a:extLst>
          </p:cNvPr>
          <p:cNvGrpSpPr/>
          <p:nvPr/>
        </p:nvGrpSpPr>
        <p:grpSpPr>
          <a:xfrm>
            <a:off x="7103332" y="1781366"/>
            <a:ext cx="3565660" cy="2045568"/>
            <a:chOff x="1559496" y="1916832"/>
            <a:chExt cx="3073541" cy="1512168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FAC97860-1AFF-4885-99EB-F32E0C9430B7}"/>
                </a:ext>
              </a:extLst>
            </p:cNvPr>
            <p:cNvSpPr/>
            <p:nvPr/>
          </p:nvSpPr>
          <p:spPr>
            <a:xfrm>
              <a:off x="1559496" y="1916832"/>
              <a:ext cx="3073541" cy="418117"/>
            </a:xfrm>
            <a:prstGeom prst="rect">
              <a:avLst/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C25A99D9-B527-45E4-B02C-0250D78D3ADC}"/>
                </a:ext>
              </a:extLst>
            </p:cNvPr>
            <p:cNvSpPr/>
            <p:nvPr/>
          </p:nvSpPr>
          <p:spPr>
            <a:xfrm>
              <a:off x="1569157" y="2320680"/>
              <a:ext cx="3048000" cy="1108320"/>
            </a:xfrm>
            <a:prstGeom prst="rect">
              <a:avLst/>
            </a:prstGeom>
            <a:noFill/>
            <a:ln>
              <a:solidFill>
                <a:srgbClr val="2975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B6C402A8-24A8-4035-9726-9D1EF0BED2F6}"/>
              </a:ext>
            </a:extLst>
          </p:cNvPr>
          <p:cNvSpPr txBox="1"/>
          <p:nvPr/>
        </p:nvSpPr>
        <p:spPr bwMode="auto">
          <a:xfrm>
            <a:off x="2840238" y="1861942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defTabSz="685324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成人</a:t>
            </a:r>
          </a:p>
        </p:txBody>
      </p:sp>
      <p:sp>
        <p:nvSpPr>
          <p:cNvPr id="40" name="iSlíďè">
            <a:extLst>
              <a:ext uri="{FF2B5EF4-FFF2-40B4-BE49-F238E27FC236}">
                <a16:creationId xmlns:a16="http://schemas.microsoft.com/office/drawing/2014/main" xmlns="" id="{971F51B4-22C8-4955-AA61-AD4C0786D3B0}"/>
              </a:ext>
            </a:extLst>
          </p:cNvPr>
          <p:cNvSpPr txBox="1"/>
          <p:nvPr/>
        </p:nvSpPr>
        <p:spPr bwMode="auto">
          <a:xfrm>
            <a:off x="8528325" y="1887548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defTabSz="685324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儿童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EF2860-95FE-4ED7-A322-9E93AD1E99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931" y="974014"/>
            <a:ext cx="2788345" cy="382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1836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8" grpId="0"/>
      <p:bldP spid="32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9CC6E00-3F4B-448C-BA9F-53E54A0418B8}"/>
              </a:ext>
            </a:extLst>
          </p:cNvPr>
          <p:cNvGrpSpPr/>
          <p:nvPr/>
        </p:nvGrpSpPr>
        <p:grpSpPr>
          <a:xfrm>
            <a:off x="1055440" y="1730288"/>
            <a:ext cx="2566640" cy="509013"/>
            <a:chOff x="-719112" y="3556069"/>
            <a:chExt cx="2566640" cy="509013"/>
          </a:xfrm>
        </p:grpSpPr>
        <p:sp>
          <p:nvSpPr>
            <p:cNvPr id="8" name="圆角矩形 7"/>
            <p:cNvSpPr/>
            <p:nvPr/>
          </p:nvSpPr>
          <p:spPr>
            <a:xfrm>
              <a:off x="-624653" y="3556069"/>
              <a:ext cx="2328165" cy="509013"/>
            </a:xfrm>
            <a:prstGeom prst="roundRect">
              <a:avLst>
                <a:gd name="adj" fmla="val 1142"/>
              </a:avLst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Rectangle 2"/>
            <p:cNvSpPr txBox="1">
              <a:spLocks noChangeArrowheads="1"/>
            </p:cNvSpPr>
            <p:nvPr/>
          </p:nvSpPr>
          <p:spPr>
            <a:xfrm>
              <a:off x="-719112" y="3637011"/>
              <a:ext cx="2566640" cy="42807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心室颤动或扑动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2DF1BAE-3A08-4FD7-95F7-7604E97A4303}"/>
              </a:ext>
            </a:extLst>
          </p:cNvPr>
          <p:cNvGrpSpPr/>
          <p:nvPr/>
        </p:nvGrpSpPr>
        <p:grpSpPr>
          <a:xfrm>
            <a:off x="6475386" y="3937870"/>
            <a:ext cx="5367932" cy="509013"/>
            <a:chOff x="506229" y="5423740"/>
            <a:chExt cx="5367932" cy="509013"/>
          </a:xfrm>
        </p:grpSpPr>
        <p:sp>
          <p:nvSpPr>
            <p:cNvPr id="48" name="圆角矩形 47"/>
            <p:cNvSpPr/>
            <p:nvPr/>
          </p:nvSpPr>
          <p:spPr>
            <a:xfrm>
              <a:off x="1480474" y="5423740"/>
              <a:ext cx="3672407" cy="509013"/>
            </a:xfrm>
            <a:prstGeom prst="roundRect">
              <a:avLst>
                <a:gd name="adj" fmla="val 0"/>
              </a:avLst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506229" y="5454551"/>
              <a:ext cx="5367932" cy="46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  </a:t>
              </a: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心脏停搏和心电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-</a:t>
              </a: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机械分离</a:t>
              </a: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686F149-9830-45D5-81EC-5DDB066AB0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28" name="TextBox 76">
            <a:extLst>
              <a:ext uri="{FF2B5EF4-FFF2-40B4-BE49-F238E27FC236}">
                <a16:creationId xmlns:a16="http://schemas.microsoft.com/office/drawing/2014/main" xmlns="" id="{F96DBCD6-B54C-4BF0-BBCC-932B97A75FF2}"/>
              </a:ext>
            </a:extLst>
          </p:cNvPr>
          <p:cNvSpPr txBox="1"/>
          <p:nvPr/>
        </p:nvSpPr>
        <p:spPr>
          <a:xfrm>
            <a:off x="1164811" y="512349"/>
            <a:ext cx="3322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心脏骤停定义与原因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DDF8448-F6A5-4EF9-A302-9B1DBD3EE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177" y="3751848"/>
            <a:ext cx="2356934" cy="235693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6794637-A33A-4B1A-A428-F346E82976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136" y="848837"/>
            <a:ext cx="3022748" cy="278092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0E87512-D9DB-4ABF-8DC6-A4C82D6C6A95}"/>
              </a:ext>
            </a:extLst>
          </p:cNvPr>
          <p:cNvSpPr/>
          <p:nvPr/>
        </p:nvSpPr>
        <p:spPr>
          <a:xfrm>
            <a:off x="1144014" y="2517062"/>
            <a:ext cx="4663954" cy="1178179"/>
          </a:xfrm>
          <a:prstGeom prst="rect">
            <a:avLst/>
          </a:prstGeom>
          <a:solidFill>
            <a:srgbClr val="C6E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92ED880-31B0-4173-AF18-F8B2F0E8E1B4}"/>
              </a:ext>
            </a:extLst>
          </p:cNvPr>
          <p:cNvSpPr/>
          <p:nvPr/>
        </p:nvSpPr>
        <p:spPr>
          <a:xfrm>
            <a:off x="6458084" y="4754988"/>
            <a:ext cx="4663954" cy="1178179"/>
          </a:xfrm>
          <a:prstGeom prst="rect">
            <a:avLst/>
          </a:prstGeom>
          <a:solidFill>
            <a:srgbClr val="C6E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8751ED3-720F-415E-93CD-A694BE2F31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202" y="1984794"/>
            <a:ext cx="3672406" cy="23136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1450AE3-E5A6-4A02-AD35-AF5B7E7FB7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292" y="4930315"/>
            <a:ext cx="2246769" cy="92117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7333BA1-0B60-46AA-88BB-2CEAE278E8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061" y="4883489"/>
            <a:ext cx="2246769" cy="9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617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1ABEEB2-F512-42E2-B62F-CEF105CA6BCE}"/>
              </a:ext>
            </a:extLst>
          </p:cNvPr>
          <p:cNvSpPr/>
          <p:nvPr/>
        </p:nvSpPr>
        <p:spPr>
          <a:xfrm>
            <a:off x="-1" y="-45156"/>
            <a:ext cx="12203289" cy="690315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6000">
                <a:srgbClr val="C6EBE1"/>
              </a:gs>
              <a:gs pos="100000">
                <a:srgbClr val="8AD6C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701CEB6-2AD3-4B65-B862-93E62F720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9" y="-62996"/>
            <a:ext cx="12214576" cy="67273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D19EB1A-8427-4539-B6ED-2470B7EE8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0" y="1491578"/>
            <a:ext cx="12192000" cy="53910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3424BE9-0F52-4DBE-BE0B-371B62B09F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" r="13331"/>
          <a:stretch/>
        </p:blipFill>
        <p:spPr>
          <a:xfrm rot="5400000">
            <a:off x="1698889" y="176931"/>
            <a:ext cx="5947553" cy="720724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1835937-CD59-47D5-A886-16D57EC8AC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r="17949" b="75298"/>
          <a:stretch/>
        </p:blipFill>
        <p:spPr>
          <a:xfrm>
            <a:off x="7614116" y="175821"/>
            <a:ext cx="4170475" cy="181102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1A2E5791-E8ED-47F6-99D4-B9CD212809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1" y="175821"/>
            <a:ext cx="729346" cy="73041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931046D-0196-4E51-9B73-F6D014CF8635}"/>
              </a:ext>
            </a:extLst>
          </p:cNvPr>
          <p:cNvSpPr txBox="1"/>
          <p:nvPr/>
        </p:nvSpPr>
        <p:spPr>
          <a:xfrm>
            <a:off x="885287" y="368006"/>
            <a:ext cx="1078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97561"/>
                </a:solidFill>
                <a:cs typeface="+mn-ea"/>
                <a:sym typeface="+mn-lt"/>
              </a:rPr>
              <a:t>LOGO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8A582AE-F47B-425C-B11F-EB08BB39C6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603" y="1700815"/>
            <a:ext cx="5181784" cy="5181784"/>
          </a:xfrm>
          <a:prstGeom prst="rect">
            <a:avLst/>
          </a:prstGeom>
        </p:spPr>
      </p:pic>
      <p:sp>
        <p:nvSpPr>
          <p:cNvPr id="13" name="TextBox 364">
            <a:extLst>
              <a:ext uri="{FF2B5EF4-FFF2-40B4-BE49-F238E27FC236}">
                <a16:creationId xmlns:a16="http://schemas.microsoft.com/office/drawing/2014/main" xmlns="" id="{B4ECEA88-3BD2-4ED4-9596-90B435431436}"/>
              </a:ext>
            </a:extLst>
          </p:cNvPr>
          <p:cNvSpPr txBox="1"/>
          <p:nvPr/>
        </p:nvSpPr>
        <p:spPr>
          <a:xfrm>
            <a:off x="2495635" y="2385099"/>
            <a:ext cx="3611373" cy="15696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altLang="zh-CN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PART</a:t>
            </a:r>
            <a:r>
              <a:rPr lang="en-US" altLang="zh-CN" sz="9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02</a:t>
            </a:r>
            <a:endParaRPr lang="zh-CN" altLang="en-US" sz="96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2A7864"/>
              </a:solidFill>
              <a:effectLst>
                <a:outerShdw dist="38100" dir="2700000" algn="bl" rotWithShape="0">
                  <a:schemeClr val="accent5">
                    <a:alpha val="25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TextBox 76">
            <a:extLst>
              <a:ext uri="{FF2B5EF4-FFF2-40B4-BE49-F238E27FC236}">
                <a16:creationId xmlns:a16="http://schemas.microsoft.com/office/drawing/2014/main" xmlns="" id="{3365955C-2509-453C-B605-33DE432DEEB3}"/>
              </a:ext>
            </a:extLst>
          </p:cNvPr>
          <p:cNvSpPr txBox="1"/>
          <p:nvPr/>
        </p:nvSpPr>
        <p:spPr>
          <a:xfrm>
            <a:off x="2439248" y="4134737"/>
            <a:ext cx="49768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6000" dirty="0">
                <a:solidFill>
                  <a:srgbClr val="297561"/>
                </a:solidFill>
                <a:cs typeface="+mn-ea"/>
                <a:sym typeface="+mn-lt"/>
              </a:rPr>
              <a:t>心脏骤停的临床表现与诊断</a:t>
            </a:r>
            <a:endParaRPr lang="zh-CN" altLang="en-US" sz="54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321309-C7CB-4F74-8A37-082C3EE21056}"/>
              </a:ext>
            </a:extLst>
          </p:cNvPr>
          <p:cNvCxnSpPr/>
          <p:nvPr/>
        </p:nvCxnSpPr>
        <p:spPr>
          <a:xfrm>
            <a:off x="2667511" y="3954759"/>
            <a:ext cx="720080" cy="0"/>
          </a:xfrm>
          <a:prstGeom prst="line">
            <a:avLst/>
          </a:prstGeom>
          <a:ln w="76200">
            <a:solidFill>
              <a:srgbClr val="E500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12399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CF70F56-B7B3-4AEE-B72A-E95CA8DE5004}"/>
              </a:ext>
            </a:extLst>
          </p:cNvPr>
          <p:cNvGrpSpPr/>
          <p:nvPr/>
        </p:nvGrpSpPr>
        <p:grpSpPr>
          <a:xfrm>
            <a:off x="8487521" y="2330247"/>
            <a:ext cx="1831879" cy="509013"/>
            <a:chOff x="-624653" y="3556069"/>
            <a:chExt cx="3010629" cy="509013"/>
          </a:xfrm>
        </p:grpSpPr>
        <p:sp>
          <p:nvSpPr>
            <p:cNvPr id="19" name="圆角矩形 7">
              <a:extLst>
                <a:ext uri="{FF2B5EF4-FFF2-40B4-BE49-F238E27FC236}">
                  <a16:creationId xmlns:a16="http://schemas.microsoft.com/office/drawing/2014/main" xmlns="" id="{00BAE8E1-2257-4B07-BB9C-57D0E15B08A0}"/>
                </a:ext>
              </a:extLst>
            </p:cNvPr>
            <p:cNvSpPr/>
            <p:nvPr/>
          </p:nvSpPr>
          <p:spPr>
            <a:xfrm>
              <a:off x="-624653" y="3556069"/>
              <a:ext cx="2328165" cy="509013"/>
            </a:xfrm>
            <a:prstGeom prst="roundRect">
              <a:avLst>
                <a:gd name="adj" fmla="val 1142"/>
              </a:avLst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xmlns="" id="{2F6871E5-5829-434F-9CF1-B50505380EAE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-180664" y="3556069"/>
              <a:ext cx="2566640" cy="42807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诊断</a:t>
              </a:r>
            </a:p>
            <a:p>
              <a:endParaRPr lang="zh-CN" altLang="en-US" sz="1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35B7F7A-44B2-40D5-8254-97B368619058}"/>
              </a:ext>
            </a:extLst>
          </p:cNvPr>
          <p:cNvSpPr/>
          <p:nvPr/>
        </p:nvSpPr>
        <p:spPr>
          <a:xfrm>
            <a:off x="1408466" y="2949391"/>
            <a:ext cx="3600399" cy="230575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tabLst>
                <a:tab pos="1792288" algn="l"/>
              </a:tabLst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心音消失。</a:t>
            </a:r>
          </a:p>
          <a:p>
            <a:pPr>
              <a:lnSpc>
                <a:spcPct val="150000"/>
              </a:lnSpc>
              <a:tabLst>
                <a:tab pos="1792288" algn="l"/>
              </a:tabLst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脉搏扪不到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血压测不出。 </a:t>
            </a:r>
          </a:p>
          <a:p>
            <a:pPr>
              <a:lnSpc>
                <a:spcPct val="150000"/>
              </a:lnSpc>
              <a:tabLst>
                <a:tab pos="1792288" algn="l"/>
              </a:tabLst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意识突然丧失或伴有短阵抽搐。</a:t>
            </a:r>
          </a:p>
          <a:p>
            <a:pPr>
              <a:lnSpc>
                <a:spcPct val="150000"/>
              </a:lnSpc>
              <a:tabLst>
                <a:tab pos="1792288" algn="l"/>
              </a:tabLst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呼吸断续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呈叹息样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后即停止。</a:t>
            </a:r>
          </a:p>
          <a:p>
            <a:pPr>
              <a:lnSpc>
                <a:spcPct val="150000"/>
              </a:lnSpc>
              <a:tabLst>
                <a:tab pos="1792288" algn="l"/>
              </a:tabLst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瞳孔散大。</a:t>
            </a:r>
          </a:p>
          <a:p>
            <a:pPr>
              <a:lnSpc>
                <a:spcPct val="150000"/>
              </a:lnSpc>
              <a:tabLst>
                <a:tab pos="1792288" algn="l"/>
              </a:tabLst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面色苍白兼有青紫。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1C44969-77DE-496C-92A2-9639082FC950}"/>
              </a:ext>
            </a:extLst>
          </p:cNvPr>
          <p:cNvSpPr/>
          <p:nvPr/>
        </p:nvSpPr>
        <p:spPr>
          <a:xfrm>
            <a:off x="8417550" y="2949391"/>
            <a:ext cx="2241974" cy="115698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tabLst>
                <a:tab pos="1792288" algn="l"/>
              </a:tabLs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意识突然丧失。</a:t>
            </a:r>
          </a:p>
          <a:p>
            <a:pPr>
              <a:lnSpc>
                <a:spcPct val="150000"/>
              </a:lnSpc>
              <a:tabLst>
                <a:tab pos="1792288" algn="l"/>
              </a:tabLs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大动脉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(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颈动脉、股动脉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)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搏动消失。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57D2F72-06A3-4E48-8568-CF404A41DF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376" y="332656"/>
            <a:ext cx="720080" cy="704601"/>
          </a:xfrm>
          <a:prstGeom prst="rect">
            <a:avLst/>
          </a:prstGeom>
        </p:spPr>
      </p:pic>
      <p:sp>
        <p:nvSpPr>
          <p:cNvPr id="26" name="TextBox 76">
            <a:extLst>
              <a:ext uri="{FF2B5EF4-FFF2-40B4-BE49-F238E27FC236}">
                <a16:creationId xmlns:a16="http://schemas.microsoft.com/office/drawing/2014/main" xmlns="" id="{93E1791D-5817-4637-B606-B58C623AA519}"/>
              </a:ext>
            </a:extLst>
          </p:cNvPr>
          <p:cNvSpPr txBox="1"/>
          <p:nvPr/>
        </p:nvSpPr>
        <p:spPr>
          <a:xfrm>
            <a:off x="1164810" y="512349"/>
            <a:ext cx="392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srgbClr val="297561"/>
                </a:solidFill>
                <a:cs typeface="+mn-ea"/>
                <a:sym typeface="+mn-lt"/>
              </a:rPr>
              <a:t>心脏骤停的临床表现与诊断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9F25789-293F-44F0-8A97-680E85110F88}"/>
              </a:ext>
            </a:extLst>
          </p:cNvPr>
          <p:cNvGrpSpPr/>
          <p:nvPr/>
        </p:nvGrpSpPr>
        <p:grpSpPr>
          <a:xfrm>
            <a:off x="1487488" y="2307476"/>
            <a:ext cx="1561725" cy="509013"/>
            <a:chOff x="-624653" y="3556069"/>
            <a:chExt cx="2566640" cy="509013"/>
          </a:xfrm>
        </p:grpSpPr>
        <p:sp>
          <p:nvSpPr>
            <p:cNvPr id="11" name="圆角矩形 7">
              <a:extLst>
                <a:ext uri="{FF2B5EF4-FFF2-40B4-BE49-F238E27FC236}">
                  <a16:creationId xmlns:a16="http://schemas.microsoft.com/office/drawing/2014/main" xmlns="" id="{43B185BA-39BE-46DF-AE01-1AE652AB8041}"/>
                </a:ext>
              </a:extLst>
            </p:cNvPr>
            <p:cNvSpPr/>
            <p:nvPr/>
          </p:nvSpPr>
          <p:spPr>
            <a:xfrm>
              <a:off x="-624653" y="3556069"/>
              <a:ext cx="2328165" cy="509013"/>
            </a:xfrm>
            <a:prstGeom prst="roundRect">
              <a:avLst>
                <a:gd name="adj" fmla="val 1142"/>
              </a:avLst>
            </a:prstGeom>
            <a:solidFill>
              <a:srgbClr val="297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Rectangle 2">
              <a:extLst>
                <a:ext uri="{FF2B5EF4-FFF2-40B4-BE49-F238E27FC236}">
                  <a16:creationId xmlns:a16="http://schemas.microsoft.com/office/drawing/2014/main" xmlns="" id="{5FA62FC2-9A14-4B37-B600-39DBCB7E4201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-624653" y="3619312"/>
              <a:ext cx="2566640" cy="42807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临床表现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zh-CN" altLang="en-US" sz="5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81FA9D7-815E-42FA-AE84-EDDE7A5911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172" y="1844824"/>
            <a:ext cx="3600399" cy="36003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1ABEEB2-F512-42E2-B62F-CEF105CA6BCE}"/>
              </a:ext>
            </a:extLst>
          </p:cNvPr>
          <p:cNvSpPr/>
          <p:nvPr/>
        </p:nvSpPr>
        <p:spPr>
          <a:xfrm>
            <a:off x="-1" y="-45156"/>
            <a:ext cx="12203289" cy="690315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6000">
                <a:srgbClr val="C6EBE1"/>
              </a:gs>
              <a:gs pos="100000">
                <a:srgbClr val="8AD6C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701CEB6-2AD3-4B65-B862-93E62F720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89" y="-62996"/>
            <a:ext cx="12214576" cy="67273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D19EB1A-8427-4539-B6ED-2470B7EE8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0" y="1491578"/>
            <a:ext cx="12192000" cy="53910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3424BE9-0F52-4DBE-BE0B-371B62B09F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" r="13331"/>
          <a:stretch/>
        </p:blipFill>
        <p:spPr>
          <a:xfrm rot="5400000">
            <a:off x="1698889" y="176931"/>
            <a:ext cx="5947553" cy="720724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1835937-CD59-47D5-A886-16D57EC8AC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r="17949" b="75298"/>
          <a:stretch/>
        </p:blipFill>
        <p:spPr>
          <a:xfrm>
            <a:off x="7614116" y="175821"/>
            <a:ext cx="4170475" cy="181102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1A2E5791-E8ED-47F6-99D4-B9CD212809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1" y="175821"/>
            <a:ext cx="729346" cy="73041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931046D-0196-4E51-9B73-F6D014CF8635}"/>
              </a:ext>
            </a:extLst>
          </p:cNvPr>
          <p:cNvSpPr txBox="1"/>
          <p:nvPr/>
        </p:nvSpPr>
        <p:spPr>
          <a:xfrm>
            <a:off x="885287" y="368006"/>
            <a:ext cx="1078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97561"/>
                </a:solidFill>
                <a:cs typeface="+mn-ea"/>
                <a:sym typeface="+mn-lt"/>
              </a:rPr>
              <a:t>LOGO</a:t>
            </a:r>
            <a:endParaRPr lang="zh-CN" altLang="en-US" sz="20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8A582AE-F47B-425C-B11F-EB08BB39C6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603" y="1700815"/>
            <a:ext cx="5181784" cy="5181784"/>
          </a:xfrm>
          <a:prstGeom prst="rect">
            <a:avLst/>
          </a:prstGeom>
        </p:spPr>
      </p:pic>
      <p:sp>
        <p:nvSpPr>
          <p:cNvPr id="16" name="TextBox 364">
            <a:extLst>
              <a:ext uri="{FF2B5EF4-FFF2-40B4-BE49-F238E27FC236}">
                <a16:creationId xmlns:a16="http://schemas.microsoft.com/office/drawing/2014/main" xmlns="" id="{52706A3B-39B5-4F35-A67F-4C91E37B3BE2}"/>
              </a:ext>
            </a:extLst>
          </p:cNvPr>
          <p:cNvSpPr txBox="1"/>
          <p:nvPr/>
        </p:nvSpPr>
        <p:spPr>
          <a:xfrm>
            <a:off x="2479979" y="2391382"/>
            <a:ext cx="3611373" cy="1569660"/>
          </a:xfrm>
          <a:prstGeom prst="rect">
            <a:avLst/>
          </a:prstGeom>
          <a:noFill/>
          <a:effectLst>
            <a:outerShdw blurRad="50800" dist="50800" dir="5400000" sx="17000" sy="17000" algn="ctr" rotWithShape="0">
              <a:srgbClr val="000000">
                <a:alpha val="48000"/>
              </a:srgbClr>
            </a:outerShdw>
          </a:effectLst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altLang="zh-CN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PART</a:t>
            </a:r>
            <a:r>
              <a:rPr lang="en-US" altLang="zh-CN" sz="9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2A7864"/>
                </a:solidFill>
                <a:effectLst>
                  <a:outerShdw dist="38100" dir="2700000" algn="bl" rotWithShape="0">
                    <a:schemeClr val="accent5">
                      <a:alpha val="25000"/>
                    </a:schemeClr>
                  </a:outerShdw>
                </a:effectLst>
                <a:cs typeface="+mn-ea"/>
                <a:sym typeface="+mn-lt"/>
              </a:rPr>
              <a:t>03</a:t>
            </a:r>
            <a:endParaRPr lang="zh-CN" altLang="en-US" sz="96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2A7864"/>
              </a:solidFill>
              <a:effectLst>
                <a:outerShdw dist="38100" dir="2700000" algn="bl" rotWithShape="0">
                  <a:schemeClr val="accent5">
                    <a:alpha val="25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TextBox 76">
            <a:extLst>
              <a:ext uri="{FF2B5EF4-FFF2-40B4-BE49-F238E27FC236}">
                <a16:creationId xmlns:a16="http://schemas.microsoft.com/office/drawing/2014/main" xmlns="" id="{2EE358D1-A2F7-49C8-BC3F-988E6FF03F2A}"/>
              </a:ext>
            </a:extLst>
          </p:cNvPr>
          <p:cNvSpPr txBox="1"/>
          <p:nvPr/>
        </p:nvSpPr>
        <p:spPr>
          <a:xfrm>
            <a:off x="2423592" y="4141020"/>
            <a:ext cx="49768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6000" dirty="0">
                <a:solidFill>
                  <a:srgbClr val="297561"/>
                </a:solidFill>
                <a:cs typeface="+mn-ea"/>
                <a:sym typeface="+mn-lt"/>
              </a:rPr>
              <a:t>心肺复苏</a:t>
            </a:r>
            <a:endParaRPr lang="en-US" altLang="zh-CN" sz="6000" dirty="0">
              <a:solidFill>
                <a:srgbClr val="297561"/>
              </a:solidFill>
              <a:cs typeface="+mn-ea"/>
              <a:sym typeface="+mn-lt"/>
            </a:endParaRPr>
          </a:p>
          <a:p>
            <a:pPr defTabSz="685800"/>
            <a:r>
              <a:rPr lang="zh-CN" altLang="en-US" sz="6000" dirty="0">
                <a:solidFill>
                  <a:srgbClr val="297561"/>
                </a:solidFill>
                <a:cs typeface="+mn-ea"/>
                <a:sym typeface="+mn-lt"/>
              </a:rPr>
              <a:t>操作方法</a:t>
            </a:r>
            <a:endParaRPr lang="zh-CN" altLang="en-US" sz="5400" dirty="0">
              <a:solidFill>
                <a:srgbClr val="297561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22A4B99-A7D1-43CC-86C1-4905FD1FC36D}"/>
              </a:ext>
            </a:extLst>
          </p:cNvPr>
          <p:cNvCxnSpPr/>
          <p:nvPr/>
        </p:nvCxnSpPr>
        <p:spPr>
          <a:xfrm>
            <a:off x="2651855" y="3961042"/>
            <a:ext cx="720080" cy="0"/>
          </a:xfrm>
          <a:prstGeom prst="line">
            <a:avLst/>
          </a:prstGeom>
          <a:ln w="76200">
            <a:solidFill>
              <a:srgbClr val="E500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4354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2060"/>
      </a:accent1>
      <a:accent2>
        <a:srgbClr val="CC0000"/>
      </a:accent2>
      <a:accent3>
        <a:srgbClr val="002060"/>
      </a:accent3>
      <a:accent4>
        <a:srgbClr val="CC0000"/>
      </a:accent4>
      <a:accent5>
        <a:srgbClr val="002060"/>
      </a:accent5>
      <a:accent6>
        <a:srgbClr val="CC0000"/>
      </a:accent6>
      <a:hlink>
        <a:srgbClr val="002060"/>
      </a:hlink>
      <a:folHlink>
        <a:srgbClr val="CC0000"/>
      </a:folHlink>
    </a:clrScheme>
    <a:fontScheme name="xa05i5f2">
      <a:majorFont>
        <a:latin typeface="思源宋體 Heavy"/>
        <a:ea typeface="思源宋體 Heavy"/>
        <a:cs typeface=""/>
      </a:majorFont>
      <a:minorFont>
        <a:latin typeface="思源宋體 Heavy"/>
        <a:ea typeface="思源宋體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1056</Words>
  <Application>Microsoft Office PowerPoint</Application>
  <PresentationFormat>自定义</PresentationFormat>
  <Paragraphs>164</Paragraphs>
  <Slides>20</Slides>
  <Notes>11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999</dc:creator>
  <cp:lastModifiedBy>HP</cp:lastModifiedBy>
  <cp:revision>49</cp:revision>
  <dcterms:created xsi:type="dcterms:W3CDTF">2019-07-20T09:52:03Z</dcterms:created>
  <dcterms:modified xsi:type="dcterms:W3CDTF">2023-03-09T16:56:49Z</dcterms:modified>
</cp:coreProperties>
</file>